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x="18288000" cy="10287000"/>
  <p:notesSz cx="6858000" cy="9144000"/>
  <p:embeddedFontLst>
    <p:embeddedFont>
      <p:font typeface="Poppins Medium" charset="1" panose="00000600000000000000"/>
      <p:regular r:id="rId33"/>
    </p:embeddedFont>
    <p:embeddedFont>
      <p:font typeface="HK Grotesk Light" charset="1" panose="00000400000000000000"/>
      <p:regular r:id="rId34"/>
    </p:embeddedFont>
    <p:embeddedFont>
      <p:font typeface="HK Grotesk" charset="1" panose="00000500000000000000"/>
      <p:regular r:id="rId35"/>
    </p:embeddedFont>
    <p:embeddedFont>
      <p:font typeface="Poppins Light" charset="1" panose="00000400000000000000"/>
      <p:regular r:id="rId36"/>
    </p:embeddedFont>
    <p:embeddedFont>
      <p:font typeface="Poppins" charset="1" panose="00000500000000000000"/>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fonts/font33.fntdata" Type="http://schemas.openxmlformats.org/officeDocument/2006/relationships/font"/><Relationship Id="rId34" Target="fonts/font34.fntdata" Type="http://schemas.openxmlformats.org/officeDocument/2006/relationships/font"/><Relationship Id="rId35" Target="fonts/font35.fntdata" Type="http://schemas.openxmlformats.org/officeDocument/2006/relationships/font"/><Relationship Id="rId36" Target="fonts/font36.fntdata" Type="http://schemas.openxmlformats.org/officeDocument/2006/relationships/font"/><Relationship Id="rId37" Target="fonts/font37.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jpeg" Type="http://schemas.openxmlformats.org/officeDocument/2006/relationships/image"/><Relationship Id="rId3" Target="../media/image12.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jpeg" Type="http://schemas.openxmlformats.org/officeDocument/2006/relationships/image"/><Relationship Id="rId3" Target="../media/image14.jpeg" Type="http://schemas.openxmlformats.org/officeDocument/2006/relationships/image"/><Relationship Id="rId4" Target="../media/image15.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jpeg" Type="http://schemas.openxmlformats.org/officeDocument/2006/relationships/image"/><Relationship Id="rId3" Target="../media/image17.png" Type="http://schemas.openxmlformats.org/officeDocument/2006/relationships/image"/><Relationship Id="rId4" Target="../media/image18.svg" Type="http://schemas.openxmlformats.org/officeDocument/2006/relationships/image"/><Relationship Id="rId5" Target="../media/image19.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jpeg" Type="http://schemas.openxmlformats.org/officeDocument/2006/relationships/image"/><Relationship Id="rId3" Target="../media/image21.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jpeg" Type="http://schemas.openxmlformats.org/officeDocument/2006/relationships/image"/><Relationship Id="rId3" Target="../media/image23.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jpeg" Type="http://schemas.openxmlformats.org/officeDocument/2006/relationships/image"/><Relationship Id="rId3" Target="../media/image25.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6.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7.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7.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7.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8.png" Type="http://schemas.openxmlformats.org/officeDocument/2006/relationships/image"/><Relationship Id="rId3" Target="../media/image29.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0.png" Type="http://schemas.openxmlformats.org/officeDocument/2006/relationships/image"/><Relationship Id="rId3" Target="../media/image17.png" Type="http://schemas.openxmlformats.org/officeDocument/2006/relationships/image"/><Relationship Id="rId4" Target="../media/image18.svg" Type="http://schemas.openxmlformats.org/officeDocument/2006/relationships/image"/><Relationship Id="rId5" Target="../media/image31.png" Type="http://schemas.openxmlformats.org/officeDocument/2006/relationships/image"/><Relationship Id="rId6" Target="../media/image32.png" Type="http://schemas.openxmlformats.org/officeDocument/2006/relationships/image"/><Relationship Id="rId7" Target="../media/image33.svg" Type="http://schemas.openxmlformats.org/officeDocument/2006/relationships/image"/><Relationship Id="rId8" Target="../media/image34.png" Type="http://schemas.openxmlformats.org/officeDocument/2006/relationships/image"/><Relationship Id="rId9" Target="../media/image35.sv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6.png" Type="http://schemas.openxmlformats.org/officeDocument/2006/relationships/image"/><Relationship Id="rId3" Target="../media/image17.png" Type="http://schemas.openxmlformats.org/officeDocument/2006/relationships/image"/><Relationship Id="rId4" Target="../media/image18.svg" Type="http://schemas.openxmlformats.org/officeDocument/2006/relationships/image"/><Relationship Id="rId5" Target="../media/image37.png" Type="http://schemas.openxmlformats.org/officeDocument/2006/relationships/image"/><Relationship Id="rId6" Target="../media/image38.sv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9.jpeg" Type="http://schemas.openxmlformats.org/officeDocument/2006/relationships/image"/><Relationship Id="rId3" Target="../media/image40.png" Type="http://schemas.openxmlformats.org/officeDocument/2006/relationships/image"/><Relationship Id="rId4" Target="../media/image41.sv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8.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5F5EF"/>
        </a:solidFill>
      </p:bgPr>
    </p:bg>
    <p:spTree>
      <p:nvGrpSpPr>
        <p:cNvPr id="1" name=""/>
        <p:cNvGrpSpPr/>
        <p:nvPr/>
      </p:nvGrpSpPr>
      <p:grpSpPr>
        <a:xfrm>
          <a:off x="0" y="0"/>
          <a:ext cx="0" cy="0"/>
          <a:chOff x="0" y="0"/>
          <a:chExt cx="0" cy="0"/>
        </a:xfrm>
      </p:grpSpPr>
      <p:grpSp>
        <p:nvGrpSpPr>
          <p:cNvPr name="Group 2" id="2"/>
          <p:cNvGrpSpPr/>
          <p:nvPr/>
        </p:nvGrpSpPr>
        <p:grpSpPr>
          <a:xfrm rot="0">
            <a:off x="0" y="7504795"/>
            <a:ext cx="5743699" cy="2782205"/>
            <a:chOff x="0" y="0"/>
            <a:chExt cx="1942930" cy="941141"/>
          </a:xfrm>
        </p:grpSpPr>
        <p:sp>
          <p:nvSpPr>
            <p:cNvPr name="Freeform 3" id="3"/>
            <p:cNvSpPr/>
            <p:nvPr/>
          </p:nvSpPr>
          <p:spPr>
            <a:xfrm flipH="false" flipV="false" rot="0">
              <a:off x="0" y="0"/>
              <a:ext cx="1942930" cy="941141"/>
            </a:xfrm>
            <a:custGeom>
              <a:avLst/>
              <a:gdLst/>
              <a:ahLst/>
              <a:cxnLst/>
              <a:rect r="r" b="b" t="t" l="l"/>
              <a:pathLst>
                <a:path h="941141" w="1942930">
                  <a:moveTo>
                    <a:pt x="0" y="0"/>
                  </a:moveTo>
                  <a:lnTo>
                    <a:pt x="1942930" y="0"/>
                  </a:lnTo>
                  <a:lnTo>
                    <a:pt x="1942930" y="941141"/>
                  </a:lnTo>
                  <a:lnTo>
                    <a:pt x="0" y="941141"/>
                  </a:lnTo>
                  <a:close/>
                </a:path>
              </a:pathLst>
            </a:custGeom>
            <a:solidFill>
              <a:srgbClr val="1D7144"/>
            </a:solidFill>
          </p:spPr>
        </p:sp>
      </p:grpSp>
      <p:grpSp>
        <p:nvGrpSpPr>
          <p:cNvPr name="Group 4" id="4"/>
          <p:cNvGrpSpPr/>
          <p:nvPr/>
        </p:nvGrpSpPr>
        <p:grpSpPr>
          <a:xfrm rot="0">
            <a:off x="5743699" y="7504795"/>
            <a:ext cx="6852302" cy="2782205"/>
            <a:chOff x="0" y="0"/>
            <a:chExt cx="2317939" cy="941141"/>
          </a:xfrm>
        </p:grpSpPr>
        <p:sp>
          <p:nvSpPr>
            <p:cNvPr name="Freeform 5" id="5"/>
            <p:cNvSpPr/>
            <p:nvPr/>
          </p:nvSpPr>
          <p:spPr>
            <a:xfrm flipH="false" flipV="false" rot="0">
              <a:off x="0" y="0"/>
              <a:ext cx="2317939" cy="941141"/>
            </a:xfrm>
            <a:custGeom>
              <a:avLst/>
              <a:gdLst/>
              <a:ahLst/>
              <a:cxnLst/>
              <a:rect r="r" b="b" t="t" l="l"/>
              <a:pathLst>
                <a:path h="941141" w="2317939">
                  <a:moveTo>
                    <a:pt x="0" y="0"/>
                  </a:moveTo>
                  <a:lnTo>
                    <a:pt x="2317939" y="0"/>
                  </a:lnTo>
                  <a:lnTo>
                    <a:pt x="2317939" y="941141"/>
                  </a:lnTo>
                  <a:lnTo>
                    <a:pt x="0" y="941141"/>
                  </a:lnTo>
                  <a:close/>
                </a:path>
              </a:pathLst>
            </a:custGeom>
            <a:solidFill>
              <a:srgbClr val="76DD94"/>
            </a:solidFill>
          </p:spPr>
        </p:sp>
      </p:grpSp>
      <p:grpSp>
        <p:nvGrpSpPr>
          <p:cNvPr name="Group 6" id="6"/>
          <p:cNvGrpSpPr/>
          <p:nvPr/>
        </p:nvGrpSpPr>
        <p:grpSpPr>
          <a:xfrm rot="0">
            <a:off x="12596002" y="7504795"/>
            <a:ext cx="5691998" cy="2782205"/>
            <a:chOff x="0" y="0"/>
            <a:chExt cx="1925441" cy="941141"/>
          </a:xfrm>
        </p:grpSpPr>
        <p:sp>
          <p:nvSpPr>
            <p:cNvPr name="Freeform 7" id="7"/>
            <p:cNvSpPr/>
            <p:nvPr/>
          </p:nvSpPr>
          <p:spPr>
            <a:xfrm flipH="false" flipV="false" rot="0">
              <a:off x="0" y="0"/>
              <a:ext cx="1925441" cy="941141"/>
            </a:xfrm>
            <a:custGeom>
              <a:avLst/>
              <a:gdLst/>
              <a:ahLst/>
              <a:cxnLst/>
              <a:rect r="r" b="b" t="t" l="l"/>
              <a:pathLst>
                <a:path h="941141" w="1925441">
                  <a:moveTo>
                    <a:pt x="0" y="0"/>
                  </a:moveTo>
                  <a:lnTo>
                    <a:pt x="1925441" y="0"/>
                  </a:lnTo>
                  <a:lnTo>
                    <a:pt x="1925441" y="941141"/>
                  </a:lnTo>
                  <a:lnTo>
                    <a:pt x="0" y="941141"/>
                  </a:lnTo>
                  <a:close/>
                </a:path>
              </a:pathLst>
            </a:custGeom>
            <a:solidFill>
              <a:srgbClr val="005CE6"/>
            </a:solidFill>
          </p:spPr>
        </p:sp>
      </p:grpSp>
      <p:sp>
        <p:nvSpPr>
          <p:cNvPr name="Freeform 8" id="8"/>
          <p:cNvSpPr/>
          <p:nvPr/>
        </p:nvSpPr>
        <p:spPr>
          <a:xfrm flipH="false" flipV="false" rot="-5400000">
            <a:off x="2305804" y="6456879"/>
            <a:ext cx="3535586" cy="4122912"/>
          </a:xfrm>
          <a:custGeom>
            <a:avLst/>
            <a:gdLst/>
            <a:ahLst/>
            <a:cxnLst/>
            <a:rect r="r" b="b" t="t" l="l"/>
            <a:pathLst>
              <a:path h="4122912" w="3535586">
                <a:moveTo>
                  <a:pt x="0" y="0"/>
                </a:moveTo>
                <a:lnTo>
                  <a:pt x="3535586" y="0"/>
                </a:lnTo>
                <a:lnTo>
                  <a:pt x="3535586" y="4122913"/>
                </a:lnTo>
                <a:lnTo>
                  <a:pt x="0" y="4122913"/>
                </a:lnTo>
                <a:lnTo>
                  <a:pt x="0" y="0"/>
                </a:lnTo>
                <a:close/>
              </a:path>
            </a:pathLst>
          </a:custGeom>
          <a:blipFill>
            <a:blip r:embed="rId2"/>
            <a:stretch>
              <a:fillRect l="0" t="0" r="0" b="0"/>
            </a:stretch>
          </a:blipFill>
        </p:spPr>
      </p:sp>
      <p:grpSp>
        <p:nvGrpSpPr>
          <p:cNvPr name="Group 9" id="9"/>
          <p:cNvGrpSpPr/>
          <p:nvPr/>
        </p:nvGrpSpPr>
        <p:grpSpPr>
          <a:xfrm rot="0">
            <a:off x="5753224" y="813810"/>
            <a:ext cx="9511178" cy="214890"/>
            <a:chOff x="0" y="0"/>
            <a:chExt cx="25294954" cy="571500"/>
          </a:xfrm>
        </p:grpSpPr>
        <p:sp>
          <p:nvSpPr>
            <p:cNvPr name="Freeform 10" id="10"/>
            <p:cNvSpPr/>
            <p:nvPr/>
          </p:nvSpPr>
          <p:spPr>
            <a:xfrm flipH="false" flipV="false" rot="0">
              <a:off x="0" y="255270"/>
              <a:ext cx="25294954" cy="69850"/>
            </a:xfrm>
            <a:custGeom>
              <a:avLst/>
              <a:gdLst/>
              <a:ahLst/>
              <a:cxnLst/>
              <a:rect r="r" b="b" t="t" l="l"/>
              <a:pathLst>
                <a:path h="69850" w="25294954">
                  <a:moveTo>
                    <a:pt x="25004123" y="0"/>
                  </a:moveTo>
                  <a:lnTo>
                    <a:pt x="0" y="0"/>
                  </a:lnTo>
                  <a:lnTo>
                    <a:pt x="0" y="69850"/>
                  </a:lnTo>
                  <a:lnTo>
                    <a:pt x="25294954" y="69850"/>
                  </a:lnTo>
                  <a:lnTo>
                    <a:pt x="25294954" y="0"/>
                  </a:lnTo>
                  <a:close/>
                </a:path>
              </a:pathLst>
            </a:custGeom>
            <a:solidFill>
              <a:srgbClr val="000000"/>
            </a:solidFill>
          </p:spPr>
        </p:sp>
      </p:grpSp>
      <p:sp>
        <p:nvSpPr>
          <p:cNvPr name="Freeform 11" id="11"/>
          <p:cNvSpPr/>
          <p:nvPr/>
        </p:nvSpPr>
        <p:spPr>
          <a:xfrm flipH="false" flipV="false" rot="0">
            <a:off x="10585822" y="1677012"/>
            <a:ext cx="5778062" cy="5778062"/>
          </a:xfrm>
          <a:custGeom>
            <a:avLst/>
            <a:gdLst/>
            <a:ahLst/>
            <a:cxnLst/>
            <a:rect r="r" b="b" t="t" l="l"/>
            <a:pathLst>
              <a:path h="5778062" w="5778062">
                <a:moveTo>
                  <a:pt x="0" y="0"/>
                </a:moveTo>
                <a:lnTo>
                  <a:pt x="5778062" y="0"/>
                </a:lnTo>
                <a:lnTo>
                  <a:pt x="5778062" y="5778063"/>
                </a:lnTo>
                <a:lnTo>
                  <a:pt x="0" y="5778063"/>
                </a:lnTo>
                <a:lnTo>
                  <a:pt x="0" y="0"/>
                </a:lnTo>
                <a:close/>
              </a:path>
            </a:pathLst>
          </a:custGeom>
          <a:blipFill>
            <a:blip r:embed="rId3"/>
            <a:stretch>
              <a:fillRect l="0" t="0" r="0" b="0"/>
            </a:stretch>
          </a:blipFill>
        </p:spPr>
      </p:sp>
      <p:grpSp>
        <p:nvGrpSpPr>
          <p:cNvPr name="Group 12" id="12"/>
          <p:cNvGrpSpPr/>
          <p:nvPr/>
        </p:nvGrpSpPr>
        <p:grpSpPr>
          <a:xfrm rot="0">
            <a:off x="1956377" y="2561967"/>
            <a:ext cx="11838097" cy="3412938"/>
            <a:chOff x="0" y="0"/>
            <a:chExt cx="15784129" cy="4550584"/>
          </a:xfrm>
        </p:grpSpPr>
        <p:sp>
          <p:nvSpPr>
            <p:cNvPr name="TextBox 13" id="13"/>
            <p:cNvSpPr txBox="true"/>
            <p:nvPr/>
          </p:nvSpPr>
          <p:spPr>
            <a:xfrm rot="0">
              <a:off x="0" y="-57150"/>
              <a:ext cx="15784129" cy="1332934"/>
            </a:xfrm>
            <a:prstGeom prst="rect">
              <a:avLst/>
            </a:prstGeom>
          </p:spPr>
          <p:txBody>
            <a:bodyPr anchor="t" rtlCol="false" tIns="0" lIns="0" bIns="0" rIns="0">
              <a:spAutoFit/>
            </a:bodyPr>
            <a:lstStyle/>
            <a:p>
              <a:pPr algn="l" marL="0" indent="0" lvl="0">
                <a:lnSpc>
                  <a:spcPts val="7680"/>
                </a:lnSpc>
              </a:pPr>
              <a:r>
                <a:rPr lang="en-US" b="true" sz="6400">
                  <a:solidFill>
                    <a:srgbClr val="000000"/>
                  </a:solidFill>
                  <a:latin typeface="Poppins Medium"/>
                  <a:ea typeface="Poppins Medium"/>
                  <a:cs typeface="Poppins Medium"/>
                  <a:sym typeface="Poppins Medium"/>
                </a:rPr>
                <a:t>Étude EndoDoute</a:t>
              </a:r>
            </a:p>
          </p:txBody>
        </p:sp>
        <p:sp>
          <p:nvSpPr>
            <p:cNvPr name="TextBox 14" id="14"/>
            <p:cNvSpPr txBox="true"/>
            <p:nvPr/>
          </p:nvSpPr>
          <p:spPr>
            <a:xfrm rot="0">
              <a:off x="0" y="1777140"/>
              <a:ext cx="8491256" cy="2773444"/>
            </a:xfrm>
            <a:prstGeom prst="rect">
              <a:avLst/>
            </a:prstGeom>
          </p:spPr>
          <p:txBody>
            <a:bodyPr anchor="t" rtlCol="false" tIns="0" lIns="0" bIns="0" rIns="0">
              <a:spAutoFit/>
            </a:bodyPr>
            <a:lstStyle/>
            <a:p>
              <a:pPr algn="l" marL="0" indent="0" lvl="0">
                <a:lnSpc>
                  <a:spcPts val="3360"/>
                </a:lnSpc>
              </a:pPr>
              <a:r>
                <a:rPr lang="en-US" sz="2800" spc="28">
                  <a:solidFill>
                    <a:srgbClr val="000000"/>
                  </a:solidFill>
                  <a:latin typeface="HK Grotesk Light"/>
                  <a:ea typeface="HK Grotesk Light"/>
                  <a:cs typeface="HK Grotesk Light"/>
                  <a:sym typeface="HK Grotesk Light"/>
                </a:rPr>
                <a:t>Recherche innovante sur l'endométriose</a:t>
              </a:r>
            </a:p>
            <a:p>
              <a:pPr algn="l" marL="0" indent="0" lvl="0">
                <a:lnSpc>
                  <a:spcPts val="3360"/>
                </a:lnSpc>
              </a:pPr>
              <a:r>
                <a:rPr lang="en-US" sz="2800" spc="28">
                  <a:solidFill>
                    <a:srgbClr val="000000"/>
                  </a:solidFill>
                  <a:latin typeface="HK Grotesk Light"/>
                  <a:ea typeface="HK Grotesk Light"/>
                  <a:cs typeface="HK Grotesk Light"/>
                  <a:sym typeface="HK Grotesk Light"/>
                </a:rPr>
                <a:t>Dr Magalie Benoit — Investigatrice Principale</a:t>
              </a:r>
            </a:p>
            <a:p>
              <a:pPr algn="l" marL="0" indent="0" lvl="0">
                <a:lnSpc>
                  <a:spcPts val="3360"/>
                </a:lnSpc>
              </a:pPr>
              <a:r>
                <a:rPr lang="en-US" sz="2800" spc="28">
                  <a:solidFill>
                    <a:srgbClr val="000000"/>
                  </a:solidFill>
                  <a:latin typeface="HK Grotesk Light"/>
                  <a:ea typeface="HK Grotesk Light"/>
                  <a:cs typeface="HK Grotesk Light"/>
                  <a:sym typeface="HK Grotesk Light"/>
                </a:rPr>
                <a:t>Docteure en sciences gynécologiques, sexologue, psychothérapeute</a:t>
              </a:r>
            </a:p>
          </p:txBody>
        </p:sp>
      </p:grpSp>
      <p:sp>
        <p:nvSpPr>
          <p:cNvPr name="TextBox 15" id="15"/>
          <p:cNvSpPr txBox="true"/>
          <p:nvPr/>
        </p:nvSpPr>
        <p:spPr>
          <a:xfrm rot="0">
            <a:off x="1028700" y="794760"/>
            <a:ext cx="4573212" cy="435067"/>
          </a:xfrm>
          <a:prstGeom prst="rect">
            <a:avLst/>
          </a:prstGeom>
        </p:spPr>
        <p:txBody>
          <a:bodyPr anchor="t" rtlCol="false" tIns="0" lIns="0" bIns="0" rIns="0">
            <a:spAutoFit/>
          </a:bodyPr>
          <a:lstStyle/>
          <a:p>
            <a:pPr algn="l" marL="0" indent="0" lvl="0">
              <a:lnSpc>
                <a:spcPts val="1680"/>
              </a:lnSpc>
            </a:pPr>
            <a:r>
              <a:rPr lang="en-US" b="true" sz="1400" spc="98">
                <a:solidFill>
                  <a:srgbClr val="000000"/>
                </a:solidFill>
                <a:latin typeface="Poppins Medium"/>
                <a:ea typeface="Poppins Medium"/>
                <a:cs typeface="Poppins Medium"/>
                <a:sym typeface="Poppins Medium"/>
              </a:rPr>
              <a:t>ÉTUDE ENDODOUTE — RECHERCHE RANDOMISÉE</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5F5EF"/>
        </a:solidFill>
      </p:bgPr>
    </p:bg>
    <p:spTree>
      <p:nvGrpSpPr>
        <p:cNvPr id="1" name=""/>
        <p:cNvGrpSpPr/>
        <p:nvPr/>
      </p:nvGrpSpPr>
      <p:grpSpPr>
        <a:xfrm>
          <a:off x="0" y="0"/>
          <a:ext cx="0" cy="0"/>
          <a:chOff x="0" y="0"/>
          <a:chExt cx="0" cy="0"/>
        </a:xfrm>
      </p:grpSpPr>
      <p:grpSp>
        <p:nvGrpSpPr>
          <p:cNvPr name="Group 2" id="2"/>
          <p:cNvGrpSpPr/>
          <p:nvPr/>
        </p:nvGrpSpPr>
        <p:grpSpPr>
          <a:xfrm rot="0">
            <a:off x="5753100" y="809625"/>
            <a:ext cx="9515475" cy="219075"/>
            <a:chOff x="0" y="0"/>
            <a:chExt cx="12687300" cy="292100"/>
          </a:xfrm>
        </p:grpSpPr>
        <p:sp>
          <p:nvSpPr>
            <p:cNvPr name="Freeform 3" id="3"/>
            <p:cNvSpPr/>
            <p:nvPr/>
          </p:nvSpPr>
          <p:spPr>
            <a:xfrm flipH="false" flipV="false" rot="0">
              <a:off x="0" y="0"/>
              <a:ext cx="12687300" cy="292100"/>
            </a:xfrm>
            <a:custGeom>
              <a:avLst/>
              <a:gdLst/>
              <a:ahLst/>
              <a:cxnLst/>
              <a:rect r="r" b="b" t="t" l="l"/>
              <a:pathLst>
                <a:path h="292100" w="12687300">
                  <a:moveTo>
                    <a:pt x="0" y="0"/>
                  </a:moveTo>
                  <a:lnTo>
                    <a:pt x="12687300" y="0"/>
                  </a:lnTo>
                  <a:lnTo>
                    <a:pt x="12687300" y="292100"/>
                  </a:lnTo>
                  <a:lnTo>
                    <a:pt x="0" y="292100"/>
                  </a:lnTo>
                  <a:close/>
                </a:path>
              </a:pathLst>
            </a:custGeom>
            <a:solidFill>
              <a:srgbClr val="000000"/>
            </a:solidFill>
          </p:spPr>
        </p:sp>
      </p:grpSp>
      <p:sp>
        <p:nvSpPr>
          <p:cNvPr name="TextBox 4" id="4"/>
          <p:cNvSpPr txBox="true"/>
          <p:nvPr/>
        </p:nvSpPr>
        <p:spPr>
          <a:xfrm rot="0">
            <a:off x="1028700" y="790575"/>
            <a:ext cx="4733925" cy="219075"/>
          </a:xfrm>
          <a:prstGeom prst="rect">
            <a:avLst/>
          </a:prstGeom>
        </p:spPr>
        <p:txBody>
          <a:bodyPr anchor="t" rtlCol="false" tIns="0" lIns="0" bIns="0" rIns="0">
            <a:spAutoFit/>
          </a:bodyPr>
          <a:lstStyle/>
          <a:p>
            <a:pPr algn="l" marL="0" indent="0" lvl="0">
              <a:lnSpc>
                <a:spcPts val="1620"/>
              </a:lnSpc>
              <a:spcBef>
                <a:spcPct val="0"/>
              </a:spcBef>
            </a:pPr>
            <a:r>
              <a:rPr lang="en-US" sz="1350" strike="noStrike" u="none">
                <a:solidFill>
                  <a:srgbClr val="000000"/>
                </a:solidFill>
                <a:latin typeface="Poppins"/>
                <a:ea typeface="Poppins"/>
                <a:cs typeface="Poppins"/>
                <a:sym typeface="Poppins"/>
              </a:rPr>
              <a:t>ÉTUDE ENDODOUTE — TUTORIEL APPLICATION</a:t>
            </a:r>
          </a:p>
        </p:txBody>
      </p:sp>
      <p:sp>
        <p:nvSpPr>
          <p:cNvPr name="TextBox 5" id="5"/>
          <p:cNvSpPr txBox="true"/>
          <p:nvPr/>
        </p:nvSpPr>
        <p:spPr>
          <a:xfrm rot="0">
            <a:off x="1428750" y="1123950"/>
            <a:ext cx="7620000" cy="1495425"/>
          </a:xfrm>
          <a:prstGeom prst="rect">
            <a:avLst/>
          </a:prstGeom>
        </p:spPr>
        <p:txBody>
          <a:bodyPr anchor="t" rtlCol="false" tIns="0" lIns="0" bIns="0" rIns="0">
            <a:spAutoFit/>
          </a:bodyPr>
          <a:lstStyle/>
          <a:p>
            <a:pPr algn="l" marL="0" indent="0" lvl="0">
              <a:lnSpc>
                <a:spcPts val="5759"/>
              </a:lnSpc>
              <a:spcBef>
                <a:spcPct val="0"/>
              </a:spcBef>
            </a:pPr>
            <a:r>
              <a:rPr lang="en-US" sz="4800" strike="noStrike" u="none">
                <a:solidFill>
                  <a:srgbClr val="000000"/>
                </a:solidFill>
                <a:latin typeface="Poppins"/>
                <a:ea typeface="Poppins"/>
                <a:cs typeface="Poppins"/>
                <a:sym typeface="Poppins"/>
              </a:rPr>
              <a:t>Accéder à l'application EndoDoute</a:t>
            </a:r>
          </a:p>
        </p:txBody>
      </p:sp>
      <p:sp>
        <p:nvSpPr>
          <p:cNvPr name="TextBox 6" id="6"/>
          <p:cNvSpPr txBox="true"/>
          <p:nvPr/>
        </p:nvSpPr>
        <p:spPr>
          <a:xfrm rot="0">
            <a:off x="1428750" y="2743200"/>
            <a:ext cx="4762500" cy="285750"/>
          </a:xfrm>
          <a:prstGeom prst="rect">
            <a:avLst/>
          </a:prstGeom>
        </p:spPr>
        <p:txBody>
          <a:bodyPr anchor="t" rtlCol="false" tIns="0" lIns="0" bIns="0" rIns="0">
            <a:spAutoFit/>
          </a:bodyPr>
          <a:lstStyle/>
          <a:p>
            <a:pPr algn="l" marL="0" indent="0" lvl="0">
              <a:lnSpc>
                <a:spcPts val="2160"/>
              </a:lnSpc>
              <a:spcBef>
                <a:spcPct val="0"/>
              </a:spcBef>
            </a:pPr>
            <a:r>
              <a:rPr lang="en-US" sz="1800" strike="noStrike" u="none">
                <a:solidFill>
                  <a:srgbClr val="000000"/>
                </a:solidFill>
                <a:latin typeface="Poppins"/>
                <a:ea typeface="Poppins"/>
                <a:cs typeface="Poppins"/>
                <a:sym typeface="Poppins"/>
              </a:rPr>
              <a:t>ÉTAPES D'INSTALLATION</a:t>
            </a:r>
          </a:p>
        </p:txBody>
      </p:sp>
      <p:sp>
        <p:nvSpPr>
          <p:cNvPr name="TextBox 7" id="7"/>
          <p:cNvSpPr txBox="true"/>
          <p:nvPr/>
        </p:nvSpPr>
        <p:spPr>
          <a:xfrm rot="0">
            <a:off x="1428750" y="3286125"/>
            <a:ext cx="7143750" cy="4578350"/>
          </a:xfrm>
          <a:prstGeom prst="rect">
            <a:avLst/>
          </a:prstGeom>
        </p:spPr>
        <p:txBody>
          <a:bodyPr anchor="t" rtlCol="false" tIns="0" lIns="0" bIns="0" rIns="0">
            <a:spAutoFit/>
          </a:bodyPr>
          <a:lstStyle/>
          <a:p>
            <a:pPr algn="l" marL="0" indent="0" lvl="0">
              <a:lnSpc>
                <a:spcPts val="2800"/>
              </a:lnSpc>
              <a:spcBef>
                <a:spcPct val="0"/>
              </a:spcBef>
            </a:pPr>
            <a:r>
              <a:rPr lang="en-US" sz="2000" strike="noStrike" u="none">
                <a:solidFill>
                  <a:srgbClr val="000000"/>
                </a:solidFill>
                <a:latin typeface="HK Grotesk"/>
                <a:ea typeface="HK Grotesk"/>
                <a:cs typeface="HK Grotesk"/>
                <a:sym typeface="HK Grotesk"/>
              </a:rPr>
              <a:t>1. Rendez-vous sur le site internet EndoDoute.</a:t>
            </a:r>
          </a:p>
          <a:p>
            <a:pPr algn="l" marL="0" indent="0" lvl="0">
              <a:lnSpc>
                <a:spcPts val="2800"/>
              </a:lnSpc>
              <a:spcBef>
                <a:spcPct val="0"/>
              </a:spcBef>
            </a:pPr>
          </a:p>
          <a:p>
            <a:pPr algn="l" marL="0" indent="0" lvl="0">
              <a:lnSpc>
                <a:spcPts val="2800"/>
              </a:lnSpc>
              <a:spcBef>
                <a:spcPct val="0"/>
              </a:spcBef>
            </a:pPr>
            <a:r>
              <a:rPr lang="en-US" sz="2000" strike="noStrike" u="none">
                <a:solidFill>
                  <a:srgbClr val="000000"/>
                </a:solidFill>
                <a:latin typeface="HK Grotesk"/>
                <a:ea typeface="HK Grotesk"/>
                <a:cs typeface="HK Grotesk"/>
                <a:sym typeface="HK Grotesk"/>
              </a:rPr>
              <a:t>2. Cliquez sur « Application EndoDoute », puis sur « S'abonner ».</a:t>
            </a:r>
          </a:p>
          <a:p>
            <a:pPr algn="l" marL="0" indent="0" lvl="0">
              <a:lnSpc>
                <a:spcPts val="2800"/>
              </a:lnSpc>
              <a:spcBef>
                <a:spcPct val="0"/>
              </a:spcBef>
            </a:pPr>
          </a:p>
          <a:p>
            <a:pPr algn="l" marL="0" indent="0" lvl="0">
              <a:lnSpc>
                <a:spcPts val="2800"/>
              </a:lnSpc>
              <a:spcBef>
                <a:spcPct val="0"/>
              </a:spcBef>
            </a:pPr>
            <a:r>
              <a:rPr lang="en-US" sz="2000" strike="noStrike" u="none">
                <a:solidFill>
                  <a:srgbClr val="000000"/>
                </a:solidFill>
                <a:latin typeface="HK Grotesk"/>
                <a:ea typeface="HK Grotesk"/>
                <a:cs typeface="HK Grotesk"/>
                <a:sym typeface="HK Grotesk"/>
              </a:rPr>
              <a:t>3. Une nouvelle fenêtre s'ouvrira avec l'option « Je participe à l'étude EndoDoute ».</a:t>
            </a:r>
          </a:p>
          <a:p>
            <a:pPr algn="l" marL="0" indent="0" lvl="0">
              <a:lnSpc>
                <a:spcPts val="2800"/>
              </a:lnSpc>
              <a:spcBef>
                <a:spcPct val="0"/>
              </a:spcBef>
            </a:pPr>
          </a:p>
          <a:p>
            <a:pPr algn="l" marL="0" indent="0" lvl="0">
              <a:lnSpc>
                <a:spcPts val="2800"/>
              </a:lnSpc>
              <a:spcBef>
                <a:spcPct val="0"/>
              </a:spcBef>
            </a:pPr>
            <a:r>
              <a:rPr lang="en-US" sz="2000" strike="noStrike" u="none">
                <a:solidFill>
                  <a:srgbClr val="000000"/>
                </a:solidFill>
                <a:latin typeface="HK Grotesk"/>
                <a:ea typeface="HK Grotesk"/>
                <a:cs typeface="HK Grotesk"/>
                <a:sym typeface="HK Grotesk"/>
              </a:rPr>
              <a:t>4. En cliquant sur ce bouton :</a:t>
            </a:r>
          </a:p>
          <a:p>
            <a:pPr algn="l" marL="0" indent="0" lvl="0">
              <a:lnSpc>
                <a:spcPts val="2800"/>
              </a:lnSpc>
              <a:spcBef>
                <a:spcPct val="0"/>
              </a:spcBef>
            </a:pPr>
            <a:r>
              <a:rPr lang="en-US" sz="2000" strike="noStrike" u="none">
                <a:solidFill>
                  <a:srgbClr val="000000"/>
                </a:solidFill>
                <a:latin typeface="HK Grotesk"/>
                <a:ea typeface="HK Grotesk"/>
                <a:cs typeface="HK Grotesk"/>
                <a:sym typeface="HK Grotesk"/>
              </a:rPr>
              <a:t>     • Android : téléchargez directement l'application au format APK.</a:t>
            </a:r>
          </a:p>
          <a:p>
            <a:pPr algn="l" marL="0" indent="0" lvl="0">
              <a:lnSpc>
                <a:spcPts val="2800"/>
              </a:lnSpc>
              <a:spcBef>
                <a:spcPct val="0"/>
              </a:spcBef>
            </a:pPr>
            <a:r>
              <a:rPr lang="en-US" sz="2000" strike="noStrike" u="none">
                <a:solidFill>
                  <a:srgbClr val="000000"/>
                </a:solidFill>
                <a:latin typeface="HK Grotesk"/>
                <a:ea typeface="HK Grotesk"/>
                <a:cs typeface="HK Grotesk"/>
                <a:sym typeface="HK Grotesk"/>
              </a:rPr>
              <a:t>     • iPhone : un lien vous sera proposé pour accéder à l'application.</a:t>
            </a:r>
          </a:p>
        </p:txBody>
      </p:sp>
      <p:grpSp>
        <p:nvGrpSpPr>
          <p:cNvPr name="Group 8" id="8"/>
          <p:cNvGrpSpPr/>
          <p:nvPr/>
        </p:nvGrpSpPr>
        <p:grpSpPr>
          <a:xfrm rot="0">
            <a:off x="8572500" y="1028700"/>
            <a:ext cx="4762500" cy="5238750"/>
            <a:chOff x="0" y="0"/>
            <a:chExt cx="6350000" cy="6985000"/>
          </a:xfrm>
        </p:grpSpPr>
        <p:sp>
          <p:nvSpPr>
            <p:cNvPr name="Freeform 9" id="9"/>
            <p:cNvSpPr/>
            <p:nvPr/>
          </p:nvSpPr>
          <p:spPr>
            <a:xfrm flipH="false" flipV="false" rot="0">
              <a:off x="0" y="0"/>
              <a:ext cx="6350000" cy="6985000"/>
            </a:xfrm>
            <a:custGeom>
              <a:avLst/>
              <a:gdLst/>
              <a:ahLst/>
              <a:cxnLst/>
              <a:rect r="r" b="b" t="t" l="l"/>
              <a:pathLst>
                <a:path h="6985000" w="6350000">
                  <a:moveTo>
                    <a:pt x="635000" y="0"/>
                  </a:moveTo>
                  <a:lnTo>
                    <a:pt x="5715000" y="0"/>
                  </a:lnTo>
                  <a:cubicBezTo>
                    <a:pt x="6065701" y="0"/>
                    <a:pt x="6350000" y="284299"/>
                    <a:pt x="6350000" y="635000"/>
                  </a:cubicBezTo>
                  <a:lnTo>
                    <a:pt x="6350000" y="6350000"/>
                  </a:lnTo>
                  <a:cubicBezTo>
                    <a:pt x="6350000" y="6700701"/>
                    <a:pt x="6065701" y="6985000"/>
                    <a:pt x="5715000" y="6985000"/>
                  </a:cubicBezTo>
                  <a:lnTo>
                    <a:pt x="635000" y="6985000"/>
                  </a:lnTo>
                  <a:cubicBezTo>
                    <a:pt x="284299" y="6985000"/>
                    <a:pt x="0" y="6700701"/>
                    <a:pt x="0" y="6350000"/>
                  </a:cubicBezTo>
                  <a:lnTo>
                    <a:pt x="0" y="635000"/>
                  </a:lnTo>
                  <a:cubicBezTo>
                    <a:pt x="0" y="284299"/>
                    <a:pt x="284299" y="0"/>
                    <a:pt x="635000" y="0"/>
                  </a:cubicBezTo>
                  <a:close/>
                </a:path>
              </a:pathLst>
            </a:custGeom>
            <a:blipFill>
              <a:blip r:embed="rId2"/>
              <a:stretch>
                <a:fillRect l="0" t="0" r="-124907" b="0"/>
              </a:stretch>
            </a:blipFill>
          </p:spPr>
        </p:sp>
      </p:grpSp>
      <p:grpSp>
        <p:nvGrpSpPr>
          <p:cNvPr name="Group 10" id="10"/>
          <p:cNvGrpSpPr/>
          <p:nvPr/>
        </p:nvGrpSpPr>
        <p:grpSpPr>
          <a:xfrm rot="0">
            <a:off x="0" y="9144000"/>
            <a:ext cx="5753100" cy="1143000"/>
            <a:chOff x="0" y="0"/>
            <a:chExt cx="7670800" cy="1524000"/>
          </a:xfrm>
        </p:grpSpPr>
        <p:sp>
          <p:nvSpPr>
            <p:cNvPr name="Freeform 11" id="11"/>
            <p:cNvSpPr/>
            <p:nvPr/>
          </p:nvSpPr>
          <p:spPr>
            <a:xfrm flipH="false" flipV="false" rot="0">
              <a:off x="0" y="0"/>
              <a:ext cx="7670800" cy="1524000"/>
            </a:xfrm>
            <a:custGeom>
              <a:avLst/>
              <a:gdLst/>
              <a:ahLst/>
              <a:cxnLst/>
              <a:rect r="r" b="b" t="t" l="l"/>
              <a:pathLst>
                <a:path h="1524000" w="7670800">
                  <a:moveTo>
                    <a:pt x="0" y="0"/>
                  </a:moveTo>
                  <a:lnTo>
                    <a:pt x="7670800" y="0"/>
                  </a:lnTo>
                  <a:lnTo>
                    <a:pt x="7670800" y="1524000"/>
                  </a:lnTo>
                  <a:lnTo>
                    <a:pt x="0" y="1524000"/>
                  </a:lnTo>
                  <a:close/>
                </a:path>
              </a:pathLst>
            </a:custGeom>
            <a:solidFill>
              <a:srgbClr val="1D7144"/>
            </a:solidFill>
          </p:spPr>
        </p:sp>
      </p:grpSp>
      <p:grpSp>
        <p:nvGrpSpPr>
          <p:cNvPr name="Group 12" id="12"/>
          <p:cNvGrpSpPr/>
          <p:nvPr/>
        </p:nvGrpSpPr>
        <p:grpSpPr>
          <a:xfrm rot="0">
            <a:off x="5743575" y="9144000"/>
            <a:ext cx="6858000" cy="1143000"/>
            <a:chOff x="0" y="0"/>
            <a:chExt cx="9144000" cy="1524000"/>
          </a:xfrm>
        </p:grpSpPr>
        <p:sp>
          <p:nvSpPr>
            <p:cNvPr name="Freeform 13" id="13"/>
            <p:cNvSpPr/>
            <p:nvPr/>
          </p:nvSpPr>
          <p:spPr>
            <a:xfrm flipH="false" flipV="false" rot="0">
              <a:off x="0" y="0"/>
              <a:ext cx="9144000" cy="1524000"/>
            </a:xfrm>
            <a:custGeom>
              <a:avLst/>
              <a:gdLst/>
              <a:ahLst/>
              <a:cxnLst/>
              <a:rect r="r" b="b" t="t" l="l"/>
              <a:pathLst>
                <a:path h="1524000" w="9144000">
                  <a:moveTo>
                    <a:pt x="0" y="0"/>
                  </a:moveTo>
                  <a:lnTo>
                    <a:pt x="9144000" y="0"/>
                  </a:lnTo>
                  <a:lnTo>
                    <a:pt x="9144000" y="1524000"/>
                  </a:lnTo>
                  <a:lnTo>
                    <a:pt x="0" y="1524000"/>
                  </a:lnTo>
                  <a:close/>
                </a:path>
              </a:pathLst>
            </a:custGeom>
            <a:solidFill>
              <a:srgbClr val="76DD94"/>
            </a:solidFill>
          </p:spPr>
        </p:sp>
      </p:grpSp>
      <p:grpSp>
        <p:nvGrpSpPr>
          <p:cNvPr name="Group 14" id="14"/>
          <p:cNvGrpSpPr/>
          <p:nvPr/>
        </p:nvGrpSpPr>
        <p:grpSpPr>
          <a:xfrm rot="0">
            <a:off x="12592050" y="9144000"/>
            <a:ext cx="5695950" cy="1143000"/>
            <a:chOff x="0" y="0"/>
            <a:chExt cx="7594600" cy="1524000"/>
          </a:xfrm>
        </p:grpSpPr>
        <p:sp>
          <p:nvSpPr>
            <p:cNvPr name="Freeform 15" id="15"/>
            <p:cNvSpPr/>
            <p:nvPr/>
          </p:nvSpPr>
          <p:spPr>
            <a:xfrm flipH="false" flipV="false" rot="0">
              <a:off x="0" y="0"/>
              <a:ext cx="7594600" cy="1524000"/>
            </a:xfrm>
            <a:custGeom>
              <a:avLst/>
              <a:gdLst/>
              <a:ahLst/>
              <a:cxnLst/>
              <a:rect r="r" b="b" t="t" l="l"/>
              <a:pathLst>
                <a:path h="1524000" w="7594600">
                  <a:moveTo>
                    <a:pt x="0" y="0"/>
                  </a:moveTo>
                  <a:lnTo>
                    <a:pt x="7594600" y="0"/>
                  </a:lnTo>
                  <a:lnTo>
                    <a:pt x="7594600" y="1524000"/>
                  </a:lnTo>
                  <a:lnTo>
                    <a:pt x="0" y="1524000"/>
                  </a:lnTo>
                  <a:close/>
                </a:path>
              </a:pathLst>
            </a:custGeom>
            <a:solidFill>
              <a:srgbClr val="005CE6"/>
            </a:solidFill>
          </p:spPr>
        </p:sp>
      </p:grpSp>
      <p:grpSp>
        <p:nvGrpSpPr>
          <p:cNvPr name="Group 16" id="16"/>
          <p:cNvGrpSpPr/>
          <p:nvPr/>
        </p:nvGrpSpPr>
        <p:grpSpPr>
          <a:xfrm rot="0">
            <a:off x="13058775" y="3648075"/>
            <a:ext cx="4762500" cy="5238750"/>
            <a:chOff x="0" y="0"/>
            <a:chExt cx="6350000" cy="6985000"/>
          </a:xfrm>
        </p:grpSpPr>
        <p:sp>
          <p:nvSpPr>
            <p:cNvPr name="Freeform 17" id="17"/>
            <p:cNvSpPr/>
            <p:nvPr/>
          </p:nvSpPr>
          <p:spPr>
            <a:xfrm flipH="false" flipV="false" rot="0">
              <a:off x="0" y="0"/>
              <a:ext cx="6350000" cy="6985000"/>
            </a:xfrm>
            <a:custGeom>
              <a:avLst/>
              <a:gdLst/>
              <a:ahLst/>
              <a:cxnLst/>
              <a:rect r="r" b="b" t="t" l="l"/>
              <a:pathLst>
                <a:path h="6985000" w="6350000">
                  <a:moveTo>
                    <a:pt x="635000" y="0"/>
                  </a:moveTo>
                  <a:lnTo>
                    <a:pt x="5715000" y="0"/>
                  </a:lnTo>
                  <a:cubicBezTo>
                    <a:pt x="6065701" y="0"/>
                    <a:pt x="6350000" y="284299"/>
                    <a:pt x="6350000" y="635000"/>
                  </a:cubicBezTo>
                  <a:lnTo>
                    <a:pt x="6350000" y="6350000"/>
                  </a:lnTo>
                  <a:cubicBezTo>
                    <a:pt x="6350000" y="6700701"/>
                    <a:pt x="6065701" y="6985000"/>
                    <a:pt x="5715000" y="6985000"/>
                  </a:cubicBezTo>
                  <a:lnTo>
                    <a:pt x="635000" y="6985000"/>
                  </a:lnTo>
                  <a:cubicBezTo>
                    <a:pt x="284299" y="6985000"/>
                    <a:pt x="0" y="6700701"/>
                    <a:pt x="0" y="6350000"/>
                  </a:cubicBezTo>
                  <a:lnTo>
                    <a:pt x="0" y="635000"/>
                  </a:lnTo>
                  <a:cubicBezTo>
                    <a:pt x="0" y="284299"/>
                    <a:pt x="284299" y="0"/>
                    <a:pt x="635000" y="0"/>
                  </a:cubicBezTo>
                  <a:close/>
                </a:path>
              </a:pathLst>
            </a:custGeom>
            <a:blipFill>
              <a:blip r:embed="rId3"/>
              <a:stretch>
                <a:fillRect l="-55034" t="0" r="-55034" b="0"/>
              </a:stretch>
            </a:blipFill>
          </p:spPr>
        </p:sp>
      </p:gr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5F5EF"/>
        </a:solidFill>
      </p:bgPr>
    </p:bg>
    <p:spTree>
      <p:nvGrpSpPr>
        <p:cNvPr id="1" name=""/>
        <p:cNvGrpSpPr/>
        <p:nvPr/>
      </p:nvGrpSpPr>
      <p:grpSpPr>
        <a:xfrm>
          <a:off x="0" y="0"/>
          <a:ext cx="0" cy="0"/>
          <a:chOff x="0" y="0"/>
          <a:chExt cx="0" cy="0"/>
        </a:xfrm>
      </p:grpSpPr>
      <p:grpSp>
        <p:nvGrpSpPr>
          <p:cNvPr name="Group 2" id="2"/>
          <p:cNvGrpSpPr/>
          <p:nvPr/>
        </p:nvGrpSpPr>
        <p:grpSpPr>
          <a:xfrm rot="0">
            <a:off x="5753100" y="809625"/>
            <a:ext cx="9515475" cy="219075"/>
            <a:chOff x="0" y="0"/>
            <a:chExt cx="12687300" cy="292100"/>
          </a:xfrm>
        </p:grpSpPr>
        <p:sp>
          <p:nvSpPr>
            <p:cNvPr name="Freeform 3" id="3"/>
            <p:cNvSpPr/>
            <p:nvPr/>
          </p:nvSpPr>
          <p:spPr>
            <a:xfrm flipH="false" flipV="false" rot="0">
              <a:off x="0" y="0"/>
              <a:ext cx="12687300" cy="292100"/>
            </a:xfrm>
            <a:custGeom>
              <a:avLst/>
              <a:gdLst/>
              <a:ahLst/>
              <a:cxnLst/>
              <a:rect r="r" b="b" t="t" l="l"/>
              <a:pathLst>
                <a:path h="292100" w="12687300">
                  <a:moveTo>
                    <a:pt x="0" y="0"/>
                  </a:moveTo>
                  <a:lnTo>
                    <a:pt x="12687300" y="0"/>
                  </a:lnTo>
                  <a:lnTo>
                    <a:pt x="12687300" y="292100"/>
                  </a:lnTo>
                  <a:lnTo>
                    <a:pt x="0" y="292100"/>
                  </a:lnTo>
                  <a:close/>
                </a:path>
              </a:pathLst>
            </a:custGeom>
            <a:solidFill>
              <a:srgbClr val="000000"/>
            </a:solidFill>
          </p:spPr>
        </p:sp>
      </p:grpSp>
      <p:sp>
        <p:nvSpPr>
          <p:cNvPr name="TextBox 4" id="4"/>
          <p:cNvSpPr txBox="true"/>
          <p:nvPr/>
        </p:nvSpPr>
        <p:spPr>
          <a:xfrm rot="0">
            <a:off x="1428750" y="1857375"/>
            <a:ext cx="7620000" cy="771525"/>
          </a:xfrm>
          <a:prstGeom prst="rect">
            <a:avLst/>
          </a:prstGeom>
        </p:spPr>
        <p:txBody>
          <a:bodyPr anchor="t" rtlCol="false" tIns="0" lIns="0" bIns="0" rIns="0">
            <a:spAutoFit/>
          </a:bodyPr>
          <a:lstStyle/>
          <a:p>
            <a:pPr algn="l" marL="0" indent="0" lvl="0">
              <a:lnSpc>
                <a:spcPts val="5759"/>
              </a:lnSpc>
              <a:spcBef>
                <a:spcPct val="0"/>
              </a:spcBef>
            </a:pPr>
            <a:r>
              <a:rPr lang="en-US" sz="4800" strike="noStrike" u="none">
                <a:solidFill>
                  <a:srgbClr val="000000"/>
                </a:solidFill>
                <a:latin typeface="Poppins"/>
                <a:ea typeface="Poppins"/>
                <a:cs typeface="Poppins"/>
                <a:sym typeface="Poppins"/>
              </a:rPr>
              <a:t>Première connexion</a:t>
            </a:r>
          </a:p>
        </p:txBody>
      </p:sp>
      <p:grpSp>
        <p:nvGrpSpPr>
          <p:cNvPr name="Group 5" id="5"/>
          <p:cNvGrpSpPr/>
          <p:nvPr/>
        </p:nvGrpSpPr>
        <p:grpSpPr>
          <a:xfrm rot="0">
            <a:off x="8724900" y="1373264"/>
            <a:ext cx="4762500" cy="5238750"/>
            <a:chOff x="0" y="0"/>
            <a:chExt cx="6350000" cy="6985000"/>
          </a:xfrm>
        </p:grpSpPr>
        <p:sp>
          <p:nvSpPr>
            <p:cNvPr name="Freeform 6" id="6"/>
            <p:cNvSpPr/>
            <p:nvPr/>
          </p:nvSpPr>
          <p:spPr>
            <a:xfrm flipH="false" flipV="false" rot="0">
              <a:off x="0" y="0"/>
              <a:ext cx="6350000" cy="6985000"/>
            </a:xfrm>
            <a:custGeom>
              <a:avLst/>
              <a:gdLst/>
              <a:ahLst/>
              <a:cxnLst/>
              <a:rect r="r" b="b" t="t" l="l"/>
              <a:pathLst>
                <a:path h="6985000" w="6350000">
                  <a:moveTo>
                    <a:pt x="635000" y="0"/>
                  </a:moveTo>
                  <a:lnTo>
                    <a:pt x="5715000" y="0"/>
                  </a:lnTo>
                  <a:cubicBezTo>
                    <a:pt x="6065701" y="0"/>
                    <a:pt x="6350000" y="284299"/>
                    <a:pt x="6350000" y="635000"/>
                  </a:cubicBezTo>
                  <a:lnTo>
                    <a:pt x="6350000" y="6350000"/>
                  </a:lnTo>
                  <a:cubicBezTo>
                    <a:pt x="6350000" y="6700701"/>
                    <a:pt x="6065701" y="6985000"/>
                    <a:pt x="5715000" y="6985000"/>
                  </a:cubicBezTo>
                  <a:lnTo>
                    <a:pt x="635000" y="6985000"/>
                  </a:lnTo>
                  <a:cubicBezTo>
                    <a:pt x="284299" y="6985000"/>
                    <a:pt x="0" y="6700701"/>
                    <a:pt x="0" y="6350000"/>
                  </a:cubicBezTo>
                  <a:lnTo>
                    <a:pt x="0" y="635000"/>
                  </a:lnTo>
                  <a:cubicBezTo>
                    <a:pt x="0" y="284299"/>
                    <a:pt x="284299" y="0"/>
                    <a:pt x="635000" y="0"/>
                  </a:cubicBezTo>
                  <a:close/>
                </a:path>
              </a:pathLst>
            </a:custGeom>
            <a:blipFill>
              <a:blip r:embed="rId2"/>
              <a:stretch>
                <a:fillRect l="-8624" t="0" r="-8624" b="0"/>
              </a:stretch>
            </a:blipFill>
          </p:spPr>
        </p:sp>
      </p:grpSp>
      <p:grpSp>
        <p:nvGrpSpPr>
          <p:cNvPr name="Group 7" id="7"/>
          <p:cNvGrpSpPr/>
          <p:nvPr/>
        </p:nvGrpSpPr>
        <p:grpSpPr>
          <a:xfrm rot="0">
            <a:off x="0" y="9144000"/>
            <a:ext cx="5753100" cy="1143000"/>
            <a:chOff x="0" y="0"/>
            <a:chExt cx="7670800" cy="1524000"/>
          </a:xfrm>
        </p:grpSpPr>
        <p:sp>
          <p:nvSpPr>
            <p:cNvPr name="Freeform 8" id="8"/>
            <p:cNvSpPr/>
            <p:nvPr/>
          </p:nvSpPr>
          <p:spPr>
            <a:xfrm flipH="false" flipV="false" rot="0">
              <a:off x="0" y="0"/>
              <a:ext cx="7670800" cy="1524000"/>
            </a:xfrm>
            <a:custGeom>
              <a:avLst/>
              <a:gdLst/>
              <a:ahLst/>
              <a:cxnLst/>
              <a:rect r="r" b="b" t="t" l="l"/>
              <a:pathLst>
                <a:path h="1524000" w="7670800">
                  <a:moveTo>
                    <a:pt x="0" y="0"/>
                  </a:moveTo>
                  <a:lnTo>
                    <a:pt x="7670800" y="0"/>
                  </a:lnTo>
                  <a:lnTo>
                    <a:pt x="7670800" y="1524000"/>
                  </a:lnTo>
                  <a:lnTo>
                    <a:pt x="0" y="1524000"/>
                  </a:lnTo>
                  <a:close/>
                </a:path>
              </a:pathLst>
            </a:custGeom>
            <a:solidFill>
              <a:srgbClr val="1D7144"/>
            </a:solidFill>
          </p:spPr>
        </p:sp>
      </p:grpSp>
      <p:grpSp>
        <p:nvGrpSpPr>
          <p:cNvPr name="Group 9" id="9"/>
          <p:cNvGrpSpPr/>
          <p:nvPr/>
        </p:nvGrpSpPr>
        <p:grpSpPr>
          <a:xfrm rot="0">
            <a:off x="5743575" y="9144000"/>
            <a:ext cx="6858000" cy="1143000"/>
            <a:chOff x="0" y="0"/>
            <a:chExt cx="9144000" cy="1524000"/>
          </a:xfrm>
        </p:grpSpPr>
        <p:sp>
          <p:nvSpPr>
            <p:cNvPr name="Freeform 10" id="10"/>
            <p:cNvSpPr/>
            <p:nvPr/>
          </p:nvSpPr>
          <p:spPr>
            <a:xfrm flipH="false" flipV="false" rot="0">
              <a:off x="0" y="0"/>
              <a:ext cx="9144000" cy="1524000"/>
            </a:xfrm>
            <a:custGeom>
              <a:avLst/>
              <a:gdLst/>
              <a:ahLst/>
              <a:cxnLst/>
              <a:rect r="r" b="b" t="t" l="l"/>
              <a:pathLst>
                <a:path h="1524000" w="9144000">
                  <a:moveTo>
                    <a:pt x="0" y="0"/>
                  </a:moveTo>
                  <a:lnTo>
                    <a:pt x="9144000" y="0"/>
                  </a:lnTo>
                  <a:lnTo>
                    <a:pt x="9144000" y="1524000"/>
                  </a:lnTo>
                  <a:lnTo>
                    <a:pt x="0" y="1524000"/>
                  </a:lnTo>
                  <a:close/>
                </a:path>
              </a:pathLst>
            </a:custGeom>
            <a:solidFill>
              <a:srgbClr val="76DD94"/>
            </a:solidFill>
          </p:spPr>
        </p:sp>
      </p:grpSp>
      <p:grpSp>
        <p:nvGrpSpPr>
          <p:cNvPr name="Group 11" id="11"/>
          <p:cNvGrpSpPr/>
          <p:nvPr/>
        </p:nvGrpSpPr>
        <p:grpSpPr>
          <a:xfrm rot="0">
            <a:off x="12592050" y="9144000"/>
            <a:ext cx="5695950" cy="1143000"/>
            <a:chOff x="0" y="0"/>
            <a:chExt cx="7594600" cy="1524000"/>
          </a:xfrm>
        </p:grpSpPr>
        <p:sp>
          <p:nvSpPr>
            <p:cNvPr name="Freeform 12" id="12"/>
            <p:cNvSpPr/>
            <p:nvPr/>
          </p:nvSpPr>
          <p:spPr>
            <a:xfrm flipH="false" flipV="false" rot="0">
              <a:off x="0" y="0"/>
              <a:ext cx="7594600" cy="1524000"/>
            </a:xfrm>
            <a:custGeom>
              <a:avLst/>
              <a:gdLst/>
              <a:ahLst/>
              <a:cxnLst/>
              <a:rect r="r" b="b" t="t" l="l"/>
              <a:pathLst>
                <a:path h="1524000" w="7594600">
                  <a:moveTo>
                    <a:pt x="0" y="0"/>
                  </a:moveTo>
                  <a:lnTo>
                    <a:pt x="7594600" y="0"/>
                  </a:lnTo>
                  <a:lnTo>
                    <a:pt x="7594600" y="1524000"/>
                  </a:lnTo>
                  <a:lnTo>
                    <a:pt x="0" y="1524000"/>
                  </a:lnTo>
                  <a:close/>
                </a:path>
              </a:pathLst>
            </a:custGeom>
            <a:solidFill>
              <a:srgbClr val="005CE6"/>
            </a:solidFill>
          </p:spPr>
        </p:sp>
      </p:grpSp>
      <p:grpSp>
        <p:nvGrpSpPr>
          <p:cNvPr name="Group 13" id="13"/>
          <p:cNvGrpSpPr/>
          <p:nvPr/>
        </p:nvGrpSpPr>
        <p:grpSpPr>
          <a:xfrm rot="0">
            <a:off x="13294796" y="3570802"/>
            <a:ext cx="4762500" cy="5238750"/>
            <a:chOff x="0" y="0"/>
            <a:chExt cx="6350000" cy="6985000"/>
          </a:xfrm>
        </p:grpSpPr>
        <p:sp>
          <p:nvSpPr>
            <p:cNvPr name="Freeform 14" id="14"/>
            <p:cNvSpPr/>
            <p:nvPr/>
          </p:nvSpPr>
          <p:spPr>
            <a:xfrm flipH="false" flipV="false" rot="0">
              <a:off x="0" y="0"/>
              <a:ext cx="6350000" cy="6985000"/>
            </a:xfrm>
            <a:custGeom>
              <a:avLst/>
              <a:gdLst/>
              <a:ahLst/>
              <a:cxnLst/>
              <a:rect r="r" b="b" t="t" l="l"/>
              <a:pathLst>
                <a:path h="6985000" w="6350000">
                  <a:moveTo>
                    <a:pt x="635000" y="0"/>
                  </a:moveTo>
                  <a:lnTo>
                    <a:pt x="5715000" y="0"/>
                  </a:lnTo>
                  <a:cubicBezTo>
                    <a:pt x="6065701" y="0"/>
                    <a:pt x="6350000" y="284299"/>
                    <a:pt x="6350000" y="635000"/>
                  </a:cubicBezTo>
                  <a:lnTo>
                    <a:pt x="6350000" y="6350000"/>
                  </a:lnTo>
                  <a:cubicBezTo>
                    <a:pt x="6350000" y="6700701"/>
                    <a:pt x="6065701" y="6985000"/>
                    <a:pt x="5715000" y="6985000"/>
                  </a:cubicBezTo>
                  <a:lnTo>
                    <a:pt x="635000" y="6985000"/>
                  </a:lnTo>
                  <a:cubicBezTo>
                    <a:pt x="284299" y="6985000"/>
                    <a:pt x="0" y="6700701"/>
                    <a:pt x="0" y="6350000"/>
                  </a:cubicBezTo>
                  <a:lnTo>
                    <a:pt x="0" y="635000"/>
                  </a:lnTo>
                  <a:cubicBezTo>
                    <a:pt x="0" y="284299"/>
                    <a:pt x="284299" y="0"/>
                    <a:pt x="635000" y="0"/>
                  </a:cubicBezTo>
                  <a:close/>
                </a:path>
              </a:pathLst>
            </a:custGeom>
            <a:blipFill>
              <a:blip r:embed="rId3"/>
              <a:stretch>
                <a:fillRect l="0" t="-43797" r="0" b="-58631"/>
              </a:stretch>
            </a:blipFill>
          </p:spPr>
        </p:sp>
      </p:grpSp>
      <p:sp>
        <p:nvSpPr>
          <p:cNvPr name="Freeform 15" id="15"/>
          <p:cNvSpPr/>
          <p:nvPr/>
        </p:nvSpPr>
        <p:spPr>
          <a:xfrm flipH="false" flipV="false" rot="0">
            <a:off x="8357858" y="5143500"/>
            <a:ext cx="734085" cy="373716"/>
          </a:xfrm>
          <a:custGeom>
            <a:avLst/>
            <a:gdLst/>
            <a:ahLst/>
            <a:cxnLst/>
            <a:rect r="r" b="b" t="t" l="l"/>
            <a:pathLst>
              <a:path h="373716" w="734085">
                <a:moveTo>
                  <a:pt x="0" y="0"/>
                </a:moveTo>
                <a:lnTo>
                  <a:pt x="734084" y="0"/>
                </a:lnTo>
                <a:lnTo>
                  <a:pt x="734084" y="373716"/>
                </a:lnTo>
                <a:lnTo>
                  <a:pt x="0" y="373716"/>
                </a:lnTo>
                <a:lnTo>
                  <a:pt x="0" y="0"/>
                </a:lnTo>
                <a:close/>
              </a:path>
            </a:pathLst>
          </a:custGeom>
          <a:blipFill>
            <a:blip r:embed="rId4"/>
            <a:stretch>
              <a:fillRect l="0" t="0" r="0" b="0"/>
            </a:stretch>
          </a:blipFill>
        </p:spPr>
      </p:sp>
      <p:sp>
        <p:nvSpPr>
          <p:cNvPr name="TextBox 16" id="16"/>
          <p:cNvSpPr txBox="true"/>
          <p:nvPr/>
        </p:nvSpPr>
        <p:spPr>
          <a:xfrm rot="0">
            <a:off x="1028700" y="790575"/>
            <a:ext cx="4733925" cy="219075"/>
          </a:xfrm>
          <a:prstGeom prst="rect">
            <a:avLst/>
          </a:prstGeom>
        </p:spPr>
        <p:txBody>
          <a:bodyPr anchor="t" rtlCol="false" tIns="0" lIns="0" bIns="0" rIns="0">
            <a:spAutoFit/>
          </a:bodyPr>
          <a:lstStyle/>
          <a:p>
            <a:pPr algn="l" marL="0" indent="0" lvl="0">
              <a:lnSpc>
                <a:spcPts val="1620"/>
              </a:lnSpc>
              <a:spcBef>
                <a:spcPct val="0"/>
              </a:spcBef>
            </a:pPr>
            <a:r>
              <a:rPr lang="en-US" sz="1350" strike="noStrike" u="none">
                <a:solidFill>
                  <a:srgbClr val="000000"/>
                </a:solidFill>
                <a:latin typeface="Poppins"/>
                <a:ea typeface="Poppins"/>
                <a:cs typeface="Poppins"/>
                <a:sym typeface="Poppins"/>
              </a:rPr>
              <a:t>ÉTUDE ENDODOUTE — TUTORIEL APPLICATION</a:t>
            </a:r>
          </a:p>
        </p:txBody>
      </p:sp>
      <p:sp>
        <p:nvSpPr>
          <p:cNvPr name="TextBox 17" id="17"/>
          <p:cNvSpPr txBox="true"/>
          <p:nvPr/>
        </p:nvSpPr>
        <p:spPr>
          <a:xfrm rot="0">
            <a:off x="1428750" y="2743200"/>
            <a:ext cx="4762500" cy="285750"/>
          </a:xfrm>
          <a:prstGeom prst="rect">
            <a:avLst/>
          </a:prstGeom>
        </p:spPr>
        <p:txBody>
          <a:bodyPr anchor="t" rtlCol="false" tIns="0" lIns="0" bIns="0" rIns="0">
            <a:spAutoFit/>
          </a:bodyPr>
          <a:lstStyle/>
          <a:p>
            <a:pPr algn="l" marL="0" indent="0" lvl="0">
              <a:lnSpc>
                <a:spcPts val="2160"/>
              </a:lnSpc>
              <a:spcBef>
                <a:spcPct val="0"/>
              </a:spcBef>
            </a:pPr>
            <a:r>
              <a:rPr lang="en-US" sz="1800" strike="noStrike" u="none">
                <a:solidFill>
                  <a:srgbClr val="000000"/>
                </a:solidFill>
                <a:latin typeface="Poppins"/>
                <a:ea typeface="Poppins"/>
                <a:cs typeface="Poppins"/>
                <a:sym typeface="Poppins"/>
              </a:rPr>
              <a:t>CRÉER VOTRE COMPTE</a:t>
            </a:r>
          </a:p>
        </p:txBody>
      </p:sp>
      <p:sp>
        <p:nvSpPr>
          <p:cNvPr name="TextBox 18" id="18"/>
          <p:cNvSpPr txBox="true"/>
          <p:nvPr/>
        </p:nvSpPr>
        <p:spPr>
          <a:xfrm rot="0">
            <a:off x="1428750" y="3286125"/>
            <a:ext cx="7143750" cy="5283200"/>
          </a:xfrm>
          <a:prstGeom prst="rect">
            <a:avLst/>
          </a:prstGeom>
        </p:spPr>
        <p:txBody>
          <a:bodyPr anchor="t" rtlCol="false" tIns="0" lIns="0" bIns="0" rIns="0">
            <a:spAutoFit/>
          </a:bodyPr>
          <a:lstStyle/>
          <a:p>
            <a:pPr algn="l" marL="0" indent="0" lvl="0">
              <a:lnSpc>
                <a:spcPts val="2800"/>
              </a:lnSpc>
              <a:spcBef>
                <a:spcPct val="0"/>
              </a:spcBef>
            </a:pPr>
            <a:r>
              <a:rPr lang="en-US" sz="2000" strike="noStrike" u="none">
                <a:solidFill>
                  <a:srgbClr val="000000"/>
                </a:solidFill>
                <a:latin typeface="HK Grotesk"/>
                <a:ea typeface="HK Grotesk"/>
                <a:cs typeface="HK Grotesk"/>
                <a:sym typeface="HK Grotesk"/>
              </a:rPr>
              <a:t>Lors de votre première connexion, renseignez :</a:t>
            </a:r>
          </a:p>
          <a:p>
            <a:pPr algn="l" marL="0" indent="0" lvl="0">
              <a:lnSpc>
                <a:spcPts val="2800"/>
              </a:lnSpc>
              <a:spcBef>
                <a:spcPct val="0"/>
              </a:spcBef>
            </a:pPr>
          </a:p>
          <a:p>
            <a:pPr algn="l" marL="0" indent="0" lvl="0">
              <a:lnSpc>
                <a:spcPts val="2800"/>
              </a:lnSpc>
              <a:spcBef>
                <a:spcPct val="0"/>
              </a:spcBef>
            </a:pPr>
            <a:r>
              <a:rPr lang="en-US" sz="2000" strike="noStrike" u="none">
                <a:solidFill>
                  <a:srgbClr val="000000"/>
                </a:solidFill>
                <a:latin typeface="HK Grotesk"/>
                <a:ea typeface="HK Grotesk"/>
                <a:cs typeface="HK Grotesk"/>
                <a:sym typeface="HK Grotesk"/>
              </a:rPr>
              <a:t>• Le pseudonyme de votre choix</a:t>
            </a:r>
          </a:p>
          <a:p>
            <a:pPr algn="l" marL="0" indent="0" lvl="0">
              <a:lnSpc>
                <a:spcPts val="2800"/>
              </a:lnSpc>
              <a:spcBef>
                <a:spcPct val="0"/>
              </a:spcBef>
            </a:pPr>
            <a:r>
              <a:rPr lang="en-US" sz="2000" strike="noStrike" u="none">
                <a:solidFill>
                  <a:srgbClr val="000000"/>
                </a:solidFill>
                <a:latin typeface="HK Grotesk"/>
                <a:ea typeface="HK Grotesk"/>
                <a:cs typeface="HK Grotesk"/>
                <a:sym typeface="HK Grotesk"/>
              </a:rPr>
              <a:t>• L'adresse e-mail que vous avez communiquée lors de votre inclusion dans l'étude</a:t>
            </a:r>
          </a:p>
          <a:p>
            <a:pPr algn="l" marL="0" indent="0" lvl="0">
              <a:lnSpc>
                <a:spcPts val="2800"/>
              </a:lnSpc>
              <a:spcBef>
                <a:spcPct val="0"/>
              </a:spcBef>
            </a:pPr>
          </a:p>
          <a:p>
            <a:pPr algn="l" marL="0" indent="0" lvl="0">
              <a:lnSpc>
                <a:spcPts val="2800"/>
              </a:lnSpc>
              <a:spcBef>
                <a:spcPct val="0"/>
              </a:spcBef>
            </a:pPr>
            <a:r>
              <a:rPr lang="en-US" sz="2000" strike="noStrike" u="none">
                <a:solidFill>
                  <a:srgbClr val="000000"/>
                </a:solidFill>
                <a:latin typeface="HK Grotesk"/>
                <a:ea typeface="HK Grotesk"/>
                <a:cs typeface="HK Grotesk"/>
                <a:sym typeface="HK Grotesk"/>
              </a:rPr>
              <a:t>Vous arriverez ensuite sur la page d'accueil de l'application, qui comporte plusieurs rubriques :</a:t>
            </a:r>
          </a:p>
          <a:p>
            <a:pPr algn="l" marL="0" indent="0" lvl="0">
              <a:lnSpc>
                <a:spcPts val="2800"/>
              </a:lnSpc>
              <a:spcBef>
                <a:spcPct val="0"/>
              </a:spcBef>
            </a:pPr>
          </a:p>
          <a:p>
            <a:pPr algn="l" marL="0" indent="0" lvl="0">
              <a:lnSpc>
                <a:spcPts val="2800"/>
              </a:lnSpc>
              <a:spcBef>
                <a:spcPct val="0"/>
              </a:spcBef>
            </a:pPr>
            <a:r>
              <a:rPr lang="en-US" sz="2000" strike="noStrike" u="none">
                <a:solidFill>
                  <a:srgbClr val="000000"/>
                </a:solidFill>
                <a:latin typeface="HK Grotesk"/>
                <a:ea typeface="HK Grotesk"/>
                <a:cs typeface="HK Grotesk"/>
                <a:sym typeface="HK Grotesk"/>
              </a:rPr>
              <a:t>EndoBilan, Carnet Endo, EndoAlerte, Communauté, Conseils de Pro, Séances Endo, Traduction Endo, Quiz EndoSexo, Endo &amp; Ados, Actualités.</a:t>
            </a:r>
          </a:p>
          <a:p>
            <a:pPr algn="l" marL="0" indent="0" lvl="0">
              <a:lnSpc>
                <a:spcPts val="2800"/>
              </a:lnSpc>
              <a:spcBef>
                <a:spcPct val="0"/>
              </a:spcBef>
            </a:pPr>
          </a:p>
          <a:p>
            <a:pPr algn="l" marL="0" indent="0" lvl="0">
              <a:lnSpc>
                <a:spcPts val="2800"/>
              </a:lnSpc>
              <a:spcBef>
                <a:spcPct val="0"/>
              </a:spcBef>
            </a:pPr>
            <a:r>
              <a:rPr lang="en-US" sz="2000" strike="noStrike" u="none">
                <a:solidFill>
                  <a:srgbClr val="000000"/>
                </a:solidFill>
                <a:latin typeface="HK Grotesk"/>
                <a:ea typeface="HK Grotesk"/>
                <a:cs typeface="HK Grotesk"/>
                <a:sym typeface="HK Grotesk"/>
              </a:rPr>
              <a:t>Dans le cadre de l'étude, la rubrique qui nous intéresse est « Carnet Endo ».</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5F5EF"/>
        </a:solidFill>
      </p:bgPr>
    </p:bg>
    <p:spTree>
      <p:nvGrpSpPr>
        <p:cNvPr id="1" name=""/>
        <p:cNvGrpSpPr/>
        <p:nvPr/>
      </p:nvGrpSpPr>
      <p:grpSpPr>
        <a:xfrm>
          <a:off x="0" y="0"/>
          <a:ext cx="0" cy="0"/>
          <a:chOff x="0" y="0"/>
          <a:chExt cx="0" cy="0"/>
        </a:xfrm>
      </p:grpSpPr>
      <p:grpSp>
        <p:nvGrpSpPr>
          <p:cNvPr name="Group 2" id="2"/>
          <p:cNvGrpSpPr/>
          <p:nvPr/>
        </p:nvGrpSpPr>
        <p:grpSpPr>
          <a:xfrm rot="0">
            <a:off x="5753100" y="809625"/>
            <a:ext cx="9515475" cy="219075"/>
            <a:chOff x="0" y="0"/>
            <a:chExt cx="12687300" cy="292100"/>
          </a:xfrm>
        </p:grpSpPr>
        <p:sp>
          <p:nvSpPr>
            <p:cNvPr name="Freeform 3" id="3"/>
            <p:cNvSpPr/>
            <p:nvPr/>
          </p:nvSpPr>
          <p:spPr>
            <a:xfrm flipH="false" flipV="false" rot="0">
              <a:off x="0" y="0"/>
              <a:ext cx="12687300" cy="292100"/>
            </a:xfrm>
            <a:custGeom>
              <a:avLst/>
              <a:gdLst/>
              <a:ahLst/>
              <a:cxnLst/>
              <a:rect r="r" b="b" t="t" l="l"/>
              <a:pathLst>
                <a:path h="292100" w="12687300">
                  <a:moveTo>
                    <a:pt x="0" y="0"/>
                  </a:moveTo>
                  <a:lnTo>
                    <a:pt x="12687300" y="0"/>
                  </a:lnTo>
                  <a:lnTo>
                    <a:pt x="12687300" y="292100"/>
                  </a:lnTo>
                  <a:lnTo>
                    <a:pt x="0" y="292100"/>
                  </a:lnTo>
                  <a:close/>
                </a:path>
              </a:pathLst>
            </a:custGeom>
            <a:solidFill>
              <a:srgbClr val="000000"/>
            </a:solidFill>
          </p:spPr>
        </p:sp>
      </p:grpSp>
      <p:grpSp>
        <p:nvGrpSpPr>
          <p:cNvPr name="Group 4" id="4"/>
          <p:cNvGrpSpPr/>
          <p:nvPr/>
        </p:nvGrpSpPr>
        <p:grpSpPr>
          <a:xfrm rot="0">
            <a:off x="8572500" y="1230105"/>
            <a:ext cx="4762500" cy="5238750"/>
            <a:chOff x="0" y="0"/>
            <a:chExt cx="6350000" cy="6985000"/>
          </a:xfrm>
        </p:grpSpPr>
        <p:sp>
          <p:nvSpPr>
            <p:cNvPr name="Freeform 5" id="5"/>
            <p:cNvSpPr/>
            <p:nvPr/>
          </p:nvSpPr>
          <p:spPr>
            <a:xfrm flipH="false" flipV="false" rot="0">
              <a:off x="0" y="0"/>
              <a:ext cx="6350000" cy="6985000"/>
            </a:xfrm>
            <a:custGeom>
              <a:avLst/>
              <a:gdLst/>
              <a:ahLst/>
              <a:cxnLst/>
              <a:rect r="r" b="b" t="t" l="l"/>
              <a:pathLst>
                <a:path h="6985000" w="6350000">
                  <a:moveTo>
                    <a:pt x="635000" y="0"/>
                  </a:moveTo>
                  <a:lnTo>
                    <a:pt x="5715000" y="0"/>
                  </a:lnTo>
                  <a:cubicBezTo>
                    <a:pt x="6065701" y="0"/>
                    <a:pt x="6350000" y="284299"/>
                    <a:pt x="6350000" y="635000"/>
                  </a:cubicBezTo>
                  <a:lnTo>
                    <a:pt x="6350000" y="6350000"/>
                  </a:lnTo>
                  <a:cubicBezTo>
                    <a:pt x="6350000" y="6700701"/>
                    <a:pt x="6065701" y="6985000"/>
                    <a:pt x="5715000" y="6985000"/>
                  </a:cubicBezTo>
                  <a:lnTo>
                    <a:pt x="635000" y="6985000"/>
                  </a:lnTo>
                  <a:cubicBezTo>
                    <a:pt x="284299" y="6985000"/>
                    <a:pt x="0" y="6700701"/>
                    <a:pt x="0" y="6350000"/>
                  </a:cubicBezTo>
                  <a:lnTo>
                    <a:pt x="0" y="635000"/>
                  </a:lnTo>
                  <a:cubicBezTo>
                    <a:pt x="0" y="284299"/>
                    <a:pt x="284299" y="0"/>
                    <a:pt x="635000" y="0"/>
                  </a:cubicBezTo>
                  <a:close/>
                </a:path>
              </a:pathLst>
            </a:custGeom>
            <a:blipFill>
              <a:blip r:embed="rId2"/>
              <a:stretch>
                <a:fillRect l="0" t="-11524" r="0" b="-48220"/>
              </a:stretch>
            </a:blipFill>
          </p:spPr>
        </p:sp>
      </p:grpSp>
      <p:grpSp>
        <p:nvGrpSpPr>
          <p:cNvPr name="Group 6" id="6"/>
          <p:cNvGrpSpPr/>
          <p:nvPr/>
        </p:nvGrpSpPr>
        <p:grpSpPr>
          <a:xfrm rot="0">
            <a:off x="0" y="9144000"/>
            <a:ext cx="5753100" cy="1143000"/>
            <a:chOff x="0" y="0"/>
            <a:chExt cx="7670800" cy="1524000"/>
          </a:xfrm>
        </p:grpSpPr>
        <p:sp>
          <p:nvSpPr>
            <p:cNvPr name="Freeform 7" id="7"/>
            <p:cNvSpPr/>
            <p:nvPr/>
          </p:nvSpPr>
          <p:spPr>
            <a:xfrm flipH="false" flipV="false" rot="0">
              <a:off x="0" y="0"/>
              <a:ext cx="7670800" cy="1524000"/>
            </a:xfrm>
            <a:custGeom>
              <a:avLst/>
              <a:gdLst/>
              <a:ahLst/>
              <a:cxnLst/>
              <a:rect r="r" b="b" t="t" l="l"/>
              <a:pathLst>
                <a:path h="1524000" w="7670800">
                  <a:moveTo>
                    <a:pt x="0" y="0"/>
                  </a:moveTo>
                  <a:lnTo>
                    <a:pt x="7670800" y="0"/>
                  </a:lnTo>
                  <a:lnTo>
                    <a:pt x="7670800" y="1524000"/>
                  </a:lnTo>
                  <a:lnTo>
                    <a:pt x="0" y="1524000"/>
                  </a:lnTo>
                  <a:close/>
                </a:path>
              </a:pathLst>
            </a:custGeom>
            <a:solidFill>
              <a:srgbClr val="1D7144"/>
            </a:solidFill>
          </p:spPr>
        </p:sp>
      </p:grpSp>
      <p:grpSp>
        <p:nvGrpSpPr>
          <p:cNvPr name="Group 8" id="8"/>
          <p:cNvGrpSpPr/>
          <p:nvPr/>
        </p:nvGrpSpPr>
        <p:grpSpPr>
          <a:xfrm rot="0">
            <a:off x="5743575" y="9144000"/>
            <a:ext cx="6858000" cy="1143000"/>
            <a:chOff x="0" y="0"/>
            <a:chExt cx="9144000" cy="1524000"/>
          </a:xfrm>
        </p:grpSpPr>
        <p:sp>
          <p:nvSpPr>
            <p:cNvPr name="Freeform 9" id="9"/>
            <p:cNvSpPr/>
            <p:nvPr/>
          </p:nvSpPr>
          <p:spPr>
            <a:xfrm flipH="false" flipV="false" rot="0">
              <a:off x="0" y="0"/>
              <a:ext cx="9144000" cy="1524000"/>
            </a:xfrm>
            <a:custGeom>
              <a:avLst/>
              <a:gdLst/>
              <a:ahLst/>
              <a:cxnLst/>
              <a:rect r="r" b="b" t="t" l="l"/>
              <a:pathLst>
                <a:path h="1524000" w="9144000">
                  <a:moveTo>
                    <a:pt x="0" y="0"/>
                  </a:moveTo>
                  <a:lnTo>
                    <a:pt x="9144000" y="0"/>
                  </a:lnTo>
                  <a:lnTo>
                    <a:pt x="9144000" y="1524000"/>
                  </a:lnTo>
                  <a:lnTo>
                    <a:pt x="0" y="1524000"/>
                  </a:lnTo>
                  <a:close/>
                </a:path>
              </a:pathLst>
            </a:custGeom>
            <a:solidFill>
              <a:srgbClr val="76DD94"/>
            </a:solidFill>
          </p:spPr>
        </p:sp>
      </p:grpSp>
      <p:grpSp>
        <p:nvGrpSpPr>
          <p:cNvPr name="Group 10" id="10"/>
          <p:cNvGrpSpPr/>
          <p:nvPr/>
        </p:nvGrpSpPr>
        <p:grpSpPr>
          <a:xfrm rot="0">
            <a:off x="12592050" y="9144000"/>
            <a:ext cx="5695950" cy="1143000"/>
            <a:chOff x="0" y="0"/>
            <a:chExt cx="7594600" cy="1524000"/>
          </a:xfrm>
        </p:grpSpPr>
        <p:sp>
          <p:nvSpPr>
            <p:cNvPr name="Freeform 11" id="11"/>
            <p:cNvSpPr/>
            <p:nvPr/>
          </p:nvSpPr>
          <p:spPr>
            <a:xfrm flipH="false" flipV="false" rot="0">
              <a:off x="0" y="0"/>
              <a:ext cx="7594600" cy="1524000"/>
            </a:xfrm>
            <a:custGeom>
              <a:avLst/>
              <a:gdLst/>
              <a:ahLst/>
              <a:cxnLst/>
              <a:rect r="r" b="b" t="t" l="l"/>
              <a:pathLst>
                <a:path h="1524000" w="7594600">
                  <a:moveTo>
                    <a:pt x="0" y="0"/>
                  </a:moveTo>
                  <a:lnTo>
                    <a:pt x="7594600" y="0"/>
                  </a:lnTo>
                  <a:lnTo>
                    <a:pt x="7594600" y="1524000"/>
                  </a:lnTo>
                  <a:lnTo>
                    <a:pt x="0" y="1524000"/>
                  </a:lnTo>
                  <a:close/>
                </a:path>
              </a:pathLst>
            </a:custGeom>
            <a:solidFill>
              <a:srgbClr val="005CE6"/>
            </a:solidFill>
          </p:spPr>
        </p:sp>
      </p:grpSp>
      <p:sp>
        <p:nvSpPr>
          <p:cNvPr name="Freeform 12" id="12"/>
          <p:cNvSpPr/>
          <p:nvPr/>
        </p:nvSpPr>
        <p:spPr>
          <a:xfrm flipH="false" flipV="false" rot="0">
            <a:off x="10084548" y="2762250"/>
            <a:ext cx="1738405" cy="1536118"/>
          </a:xfrm>
          <a:custGeom>
            <a:avLst/>
            <a:gdLst/>
            <a:ahLst/>
            <a:cxnLst/>
            <a:rect r="r" b="b" t="t" l="l"/>
            <a:pathLst>
              <a:path h="1536118" w="1738405">
                <a:moveTo>
                  <a:pt x="0" y="0"/>
                </a:moveTo>
                <a:lnTo>
                  <a:pt x="1738404" y="0"/>
                </a:lnTo>
                <a:lnTo>
                  <a:pt x="1738404" y="1536118"/>
                </a:lnTo>
                <a:lnTo>
                  <a:pt x="0" y="153611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3" id="13"/>
          <p:cNvGrpSpPr/>
          <p:nvPr/>
        </p:nvGrpSpPr>
        <p:grpSpPr>
          <a:xfrm rot="0">
            <a:off x="13203750" y="1230105"/>
            <a:ext cx="4762500" cy="7543800"/>
            <a:chOff x="0" y="0"/>
            <a:chExt cx="6350000" cy="10058400"/>
          </a:xfrm>
        </p:grpSpPr>
        <p:sp>
          <p:nvSpPr>
            <p:cNvPr name="Freeform 14" id="14"/>
            <p:cNvSpPr/>
            <p:nvPr/>
          </p:nvSpPr>
          <p:spPr>
            <a:xfrm flipH="false" flipV="false" rot="0">
              <a:off x="0" y="0"/>
              <a:ext cx="6350000" cy="10058400"/>
            </a:xfrm>
            <a:custGeom>
              <a:avLst/>
              <a:gdLst/>
              <a:ahLst/>
              <a:cxnLst/>
              <a:rect r="r" b="b" t="t" l="l"/>
              <a:pathLst>
                <a:path h="10058400" w="6350000">
                  <a:moveTo>
                    <a:pt x="635000" y="0"/>
                  </a:moveTo>
                  <a:lnTo>
                    <a:pt x="5715000" y="0"/>
                  </a:lnTo>
                  <a:cubicBezTo>
                    <a:pt x="6065701" y="0"/>
                    <a:pt x="6350000" y="409391"/>
                    <a:pt x="6350000" y="914400"/>
                  </a:cubicBezTo>
                  <a:lnTo>
                    <a:pt x="6350000" y="9144000"/>
                  </a:lnTo>
                  <a:cubicBezTo>
                    <a:pt x="6350000" y="9649009"/>
                    <a:pt x="6065701" y="10058400"/>
                    <a:pt x="5715000" y="10058400"/>
                  </a:cubicBezTo>
                  <a:lnTo>
                    <a:pt x="635000" y="10058400"/>
                  </a:lnTo>
                  <a:cubicBezTo>
                    <a:pt x="284299" y="10058400"/>
                    <a:pt x="0" y="9649009"/>
                    <a:pt x="0" y="9144000"/>
                  </a:cubicBezTo>
                  <a:lnTo>
                    <a:pt x="0" y="914400"/>
                  </a:lnTo>
                  <a:cubicBezTo>
                    <a:pt x="0" y="409391"/>
                    <a:pt x="284299" y="0"/>
                    <a:pt x="635000" y="0"/>
                  </a:cubicBezTo>
                  <a:close/>
                </a:path>
              </a:pathLst>
            </a:custGeom>
            <a:blipFill>
              <a:blip r:embed="rId5"/>
              <a:stretch>
                <a:fillRect l="0" t="-25361" r="0" b="-15059"/>
              </a:stretch>
            </a:blipFill>
          </p:spPr>
        </p:sp>
      </p:grpSp>
      <p:sp>
        <p:nvSpPr>
          <p:cNvPr name="TextBox 15" id="15"/>
          <p:cNvSpPr txBox="true"/>
          <p:nvPr/>
        </p:nvSpPr>
        <p:spPr>
          <a:xfrm rot="0">
            <a:off x="1028700" y="790575"/>
            <a:ext cx="4733925" cy="219075"/>
          </a:xfrm>
          <a:prstGeom prst="rect">
            <a:avLst/>
          </a:prstGeom>
        </p:spPr>
        <p:txBody>
          <a:bodyPr anchor="t" rtlCol="false" tIns="0" lIns="0" bIns="0" rIns="0">
            <a:spAutoFit/>
          </a:bodyPr>
          <a:lstStyle/>
          <a:p>
            <a:pPr algn="l" marL="0" indent="0" lvl="0">
              <a:lnSpc>
                <a:spcPts val="1620"/>
              </a:lnSpc>
              <a:spcBef>
                <a:spcPct val="0"/>
              </a:spcBef>
            </a:pPr>
            <a:r>
              <a:rPr lang="en-US" sz="1350" strike="noStrike" u="none">
                <a:solidFill>
                  <a:srgbClr val="000000"/>
                </a:solidFill>
                <a:latin typeface="Poppins"/>
                <a:ea typeface="Poppins"/>
                <a:cs typeface="Poppins"/>
                <a:sym typeface="Poppins"/>
              </a:rPr>
              <a:t>ÉTUDE ENDODOUTE — TUTORIEL APPLICATION</a:t>
            </a:r>
          </a:p>
        </p:txBody>
      </p:sp>
      <p:sp>
        <p:nvSpPr>
          <p:cNvPr name="TextBox 16" id="16"/>
          <p:cNvSpPr txBox="true"/>
          <p:nvPr/>
        </p:nvSpPr>
        <p:spPr>
          <a:xfrm rot="0">
            <a:off x="1428750" y="1857375"/>
            <a:ext cx="7620000" cy="771525"/>
          </a:xfrm>
          <a:prstGeom prst="rect">
            <a:avLst/>
          </a:prstGeom>
        </p:spPr>
        <p:txBody>
          <a:bodyPr anchor="t" rtlCol="false" tIns="0" lIns="0" bIns="0" rIns="0">
            <a:spAutoFit/>
          </a:bodyPr>
          <a:lstStyle/>
          <a:p>
            <a:pPr algn="l" marL="0" indent="0" lvl="0">
              <a:lnSpc>
                <a:spcPts val="5759"/>
              </a:lnSpc>
              <a:spcBef>
                <a:spcPct val="0"/>
              </a:spcBef>
            </a:pPr>
            <a:r>
              <a:rPr lang="en-US" sz="4800" strike="noStrike" u="none">
                <a:solidFill>
                  <a:srgbClr val="000000"/>
                </a:solidFill>
                <a:latin typeface="Poppins"/>
                <a:ea typeface="Poppins"/>
                <a:cs typeface="Poppins"/>
                <a:sym typeface="Poppins"/>
              </a:rPr>
              <a:t>Carnet Endo</a:t>
            </a:r>
          </a:p>
        </p:txBody>
      </p:sp>
      <p:sp>
        <p:nvSpPr>
          <p:cNvPr name="TextBox 17" id="17"/>
          <p:cNvSpPr txBox="true"/>
          <p:nvPr/>
        </p:nvSpPr>
        <p:spPr>
          <a:xfrm rot="0">
            <a:off x="1428750" y="2743200"/>
            <a:ext cx="4762500" cy="285750"/>
          </a:xfrm>
          <a:prstGeom prst="rect">
            <a:avLst/>
          </a:prstGeom>
        </p:spPr>
        <p:txBody>
          <a:bodyPr anchor="t" rtlCol="false" tIns="0" lIns="0" bIns="0" rIns="0">
            <a:spAutoFit/>
          </a:bodyPr>
          <a:lstStyle/>
          <a:p>
            <a:pPr algn="l" marL="0" indent="0" lvl="0">
              <a:lnSpc>
                <a:spcPts val="2160"/>
              </a:lnSpc>
              <a:spcBef>
                <a:spcPct val="0"/>
              </a:spcBef>
            </a:pPr>
            <a:r>
              <a:rPr lang="en-US" sz="1800" strike="noStrike" u="none">
                <a:solidFill>
                  <a:srgbClr val="000000"/>
                </a:solidFill>
                <a:latin typeface="Poppins"/>
                <a:ea typeface="Poppins"/>
                <a:cs typeface="Poppins"/>
                <a:sym typeface="Poppins"/>
              </a:rPr>
              <a:t>SUIVI QUOTIDIEN</a:t>
            </a:r>
          </a:p>
        </p:txBody>
      </p:sp>
      <p:sp>
        <p:nvSpPr>
          <p:cNvPr name="TextBox 18" id="18"/>
          <p:cNvSpPr txBox="true"/>
          <p:nvPr/>
        </p:nvSpPr>
        <p:spPr>
          <a:xfrm rot="0">
            <a:off x="1428750" y="3286125"/>
            <a:ext cx="7143750" cy="2111375"/>
          </a:xfrm>
          <a:prstGeom prst="rect">
            <a:avLst/>
          </a:prstGeom>
        </p:spPr>
        <p:txBody>
          <a:bodyPr anchor="t" rtlCol="false" tIns="0" lIns="0" bIns="0" rIns="0">
            <a:spAutoFit/>
          </a:bodyPr>
          <a:lstStyle/>
          <a:p>
            <a:pPr algn="l" marL="0" indent="0" lvl="0">
              <a:lnSpc>
                <a:spcPts val="2800"/>
              </a:lnSpc>
              <a:spcBef>
                <a:spcPct val="0"/>
              </a:spcBef>
            </a:pPr>
            <a:r>
              <a:rPr lang="en-US" sz="2000" strike="noStrike" u="none">
                <a:solidFill>
                  <a:srgbClr val="000000"/>
                </a:solidFill>
                <a:latin typeface="HK Grotesk"/>
                <a:ea typeface="HK Grotesk"/>
                <a:cs typeface="HK Grotesk"/>
                <a:sym typeface="HK Grotesk"/>
              </a:rPr>
              <a:t>Lorsque vous ouvrez Carnet Endo, un calendrier apparaît.</a:t>
            </a:r>
          </a:p>
          <a:p>
            <a:pPr algn="l" marL="0" indent="0" lvl="0">
              <a:lnSpc>
                <a:spcPts val="2800"/>
              </a:lnSpc>
              <a:spcBef>
                <a:spcPct val="0"/>
              </a:spcBef>
            </a:pPr>
          </a:p>
          <a:p>
            <a:pPr algn="l" marL="0" indent="0" lvl="0">
              <a:lnSpc>
                <a:spcPts val="2800"/>
              </a:lnSpc>
              <a:spcBef>
                <a:spcPct val="0"/>
              </a:spcBef>
            </a:pPr>
            <a:r>
              <a:rPr lang="en-US" sz="2000" strike="noStrike" u="none">
                <a:solidFill>
                  <a:srgbClr val="000000"/>
                </a:solidFill>
                <a:latin typeface="HK Grotesk"/>
                <a:ea typeface="HK Grotesk"/>
                <a:cs typeface="HK Grotesk"/>
                <a:sym typeface="HK Grotesk"/>
              </a:rPr>
              <a:t>Pour chaque jour sélectionné, il vous sera demandé d'indiquer si vous avez eu une activité sexuelle ou non.</a:t>
            </a:r>
          </a:p>
          <a:p>
            <a:pPr algn="l" marL="0" indent="0" lvl="0">
              <a:lnSpc>
                <a:spcPts val="2800"/>
              </a:lnSpc>
              <a:spcBef>
                <a:spcPct val="0"/>
              </a:spcBef>
            </a:pPr>
          </a:p>
          <a:p>
            <a:pPr algn="l" marL="0" indent="0" lvl="0">
              <a:lnSpc>
                <a:spcPts val="2800"/>
              </a:lnSpc>
              <a:spcBef>
                <a:spcPct val="0"/>
              </a:spcBef>
            </a:pPr>
            <a:r>
              <a:rPr lang="en-US" sz="2000" strike="noStrike" u="none">
                <a:solidFill>
                  <a:srgbClr val="000000"/>
                </a:solidFill>
                <a:latin typeface="HK Grotesk"/>
                <a:ea typeface="HK Grotesk"/>
                <a:cs typeface="HK Grotesk"/>
                <a:sym typeface="HK Grotesk"/>
              </a:rPr>
              <a:t>Cliquez ensuite sur la flèche pour passer à l'étape suivante.</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5F5EF"/>
        </a:solidFill>
      </p:bgPr>
    </p:bg>
    <p:spTree>
      <p:nvGrpSpPr>
        <p:cNvPr id="1" name=""/>
        <p:cNvGrpSpPr/>
        <p:nvPr/>
      </p:nvGrpSpPr>
      <p:grpSpPr>
        <a:xfrm>
          <a:off x="0" y="0"/>
          <a:ext cx="0" cy="0"/>
          <a:chOff x="0" y="0"/>
          <a:chExt cx="0" cy="0"/>
        </a:xfrm>
      </p:grpSpPr>
      <p:grpSp>
        <p:nvGrpSpPr>
          <p:cNvPr name="Group 2" id="2"/>
          <p:cNvGrpSpPr/>
          <p:nvPr/>
        </p:nvGrpSpPr>
        <p:grpSpPr>
          <a:xfrm rot="0">
            <a:off x="5753100" y="809625"/>
            <a:ext cx="9515475" cy="219075"/>
            <a:chOff x="0" y="0"/>
            <a:chExt cx="12687300" cy="292100"/>
          </a:xfrm>
        </p:grpSpPr>
        <p:sp>
          <p:nvSpPr>
            <p:cNvPr name="Freeform 3" id="3"/>
            <p:cNvSpPr/>
            <p:nvPr/>
          </p:nvSpPr>
          <p:spPr>
            <a:xfrm flipH="false" flipV="false" rot="0">
              <a:off x="0" y="0"/>
              <a:ext cx="12687300" cy="292100"/>
            </a:xfrm>
            <a:custGeom>
              <a:avLst/>
              <a:gdLst/>
              <a:ahLst/>
              <a:cxnLst/>
              <a:rect r="r" b="b" t="t" l="l"/>
              <a:pathLst>
                <a:path h="292100" w="12687300">
                  <a:moveTo>
                    <a:pt x="0" y="0"/>
                  </a:moveTo>
                  <a:lnTo>
                    <a:pt x="12687300" y="0"/>
                  </a:lnTo>
                  <a:lnTo>
                    <a:pt x="12687300" y="292100"/>
                  </a:lnTo>
                  <a:lnTo>
                    <a:pt x="0" y="292100"/>
                  </a:lnTo>
                  <a:close/>
                </a:path>
              </a:pathLst>
            </a:custGeom>
            <a:solidFill>
              <a:srgbClr val="000000"/>
            </a:solidFill>
          </p:spPr>
        </p:sp>
      </p:grpSp>
      <p:sp>
        <p:nvSpPr>
          <p:cNvPr name="TextBox 4" id="4"/>
          <p:cNvSpPr txBox="true"/>
          <p:nvPr/>
        </p:nvSpPr>
        <p:spPr>
          <a:xfrm rot="0">
            <a:off x="1028700" y="790575"/>
            <a:ext cx="4733925" cy="219075"/>
          </a:xfrm>
          <a:prstGeom prst="rect">
            <a:avLst/>
          </a:prstGeom>
        </p:spPr>
        <p:txBody>
          <a:bodyPr anchor="t" rtlCol="false" tIns="0" lIns="0" bIns="0" rIns="0">
            <a:spAutoFit/>
          </a:bodyPr>
          <a:lstStyle/>
          <a:p>
            <a:pPr algn="l" marL="0" indent="0" lvl="0">
              <a:lnSpc>
                <a:spcPts val="1620"/>
              </a:lnSpc>
              <a:spcBef>
                <a:spcPct val="0"/>
              </a:spcBef>
            </a:pPr>
            <a:r>
              <a:rPr lang="en-US" sz="1350" strike="noStrike" u="none">
                <a:solidFill>
                  <a:srgbClr val="000000"/>
                </a:solidFill>
                <a:latin typeface="Poppins"/>
                <a:ea typeface="Poppins"/>
                <a:cs typeface="Poppins"/>
                <a:sym typeface="Poppins"/>
              </a:rPr>
              <a:t>ÉTUDE ENDODOUTE — TUTORIEL APPLICATION</a:t>
            </a:r>
          </a:p>
        </p:txBody>
      </p:sp>
      <p:sp>
        <p:nvSpPr>
          <p:cNvPr name="TextBox 5" id="5"/>
          <p:cNvSpPr txBox="true"/>
          <p:nvPr/>
        </p:nvSpPr>
        <p:spPr>
          <a:xfrm rot="0">
            <a:off x="1428750" y="1228725"/>
            <a:ext cx="7620000" cy="1314450"/>
          </a:xfrm>
          <a:prstGeom prst="rect">
            <a:avLst/>
          </a:prstGeom>
        </p:spPr>
        <p:txBody>
          <a:bodyPr anchor="t" rtlCol="false" tIns="0" lIns="0" bIns="0" rIns="0">
            <a:spAutoFit/>
          </a:bodyPr>
          <a:lstStyle/>
          <a:p>
            <a:pPr algn="l" marL="0" indent="0" lvl="0">
              <a:lnSpc>
                <a:spcPts val="5040"/>
              </a:lnSpc>
              <a:spcBef>
                <a:spcPct val="0"/>
              </a:spcBef>
            </a:pPr>
            <a:r>
              <a:rPr lang="en-US" sz="4200" strike="noStrike" u="none">
                <a:solidFill>
                  <a:srgbClr val="000000"/>
                </a:solidFill>
                <a:latin typeface="Poppins"/>
                <a:ea typeface="Poppins"/>
                <a:cs typeface="Poppins"/>
                <a:sym typeface="Poppins"/>
              </a:rPr>
              <a:t>Localisation et intensité des douleurs</a:t>
            </a:r>
          </a:p>
        </p:txBody>
      </p:sp>
      <p:sp>
        <p:nvSpPr>
          <p:cNvPr name="TextBox 6" id="6"/>
          <p:cNvSpPr txBox="true"/>
          <p:nvPr/>
        </p:nvSpPr>
        <p:spPr>
          <a:xfrm rot="0">
            <a:off x="1428750" y="2743200"/>
            <a:ext cx="4762500" cy="285750"/>
          </a:xfrm>
          <a:prstGeom prst="rect">
            <a:avLst/>
          </a:prstGeom>
        </p:spPr>
        <p:txBody>
          <a:bodyPr anchor="t" rtlCol="false" tIns="0" lIns="0" bIns="0" rIns="0">
            <a:spAutoFit/>
          </a:bodyPr>
          <a:lstStyle/>
          <a:p>
            <a:pPr algn="l" marL="0" indent="0" lvl="0">
              <a:lnSpc>
                <a:spcPts val="2160"/>
              </a:lnSpc>
              <a:spcBef>
                <a:spcPct val="0"/>
              </a:spcBef>
            </a:pPr>
            <a:r>
              <a:rPr lang="en-US" sz="1800" strike="noStrike" u="none">
                <a:solidFill>
                  <a:srgbClr val="000000"/>
                </a:solidFill>
                <a:latin typeface="Poppins"/>
                <a:ea typeface="Poppins"/>
                <a:cs typeface="Poppins"/>
                <a:sym typeface="Poppins"/>
              </a:rPr>
              <a:t>ÉCHELLE EVA</a:t>
            </a:r>
          </a:p>
        </p:txBody>
      </p:sp>
      <p:sp>
        <p:nvSpPr>
          <p:cNvPr name="TextBox 7" id="7"/>
          <p:cNvSpPr txBox="true"/>
          <p:nvPr/>
        </p:nvSpPr>
        <p:spPr>
          <a:xfrm rot="0">
            <a:off x="1428750" y="3286125"/>
            <a:ext cx="7143750" cy="3521075"/>
          </a:xfrm>
          <a:prstGeom prst="rect">
            <a:avLst/>
          </a:prstGeom>
        </p:spPr>
        <p:txBody>
          <a:bodyPr anchor="t" rtlCol="false" tIns="0" lIns="0" bIns="0" rIns="0">
            <a:spAutoFit/>
          </a:bodyPr>
          <a:lstStyle/>
          <a:p>
            <a:pPr algn="l" marL="0" indent="0" lvl="0">
              <a:lnSpc>
                <a:spcPts val="2800"/>
              </a:lnSpc>
              <a:spcBef>
                <a:spcPct val="0"/>
              </a:spcBef>
            </a:pPr>
            <a:r>
              <a:rPr lang="en-US" sz="2000" strike="noStrike" u="none">
                <a:solidFill>
                  <a:srgbClr val="000000"/>
                </a:solidFill>
                <a:latin typeface="HK Grotesk"/>
                <a:ea typeface="HK Grotesk"/>
                <a:cs typeface="HK Grotesk"/>
                <a:sym typeface="HK Grotesk"/>
              </a:rPr>
              <a:t>Vous pourrez renseigner la localisation de vos douleurs (étape facultative). Différentes zones externes et internes du corps apparaîtront. Sélectionnez simplement les zones concernées.</a:t>
            </a:r>
          </a:p>
          <a:p>
            <a:pPr algn="l" marL="0" indent="0" lvl="0">
              <a:lnSpc>
                <a:spcPts val="2800"/>
              </a:lnSpc>
              <a:spcBef>
                <a:spcPct val="0"/>
              </a:spcBef>
            </a:pPr>
          </a:p>
          <a:p>
            <a:pPr algn="l" marL="0" indent="0" lvl="0">
              <a:lnSpc>
                <a:spcPts val="2800"/>
              </a:lnSpc>
              <a:spcBef>
                <a:spcPct val="0"/>
              </a:spcBef>
            </a:pPr>
            <a:r>
              <a:rPr lang="en-US" sz="2000" strike="noStrike" u="none">
                <a:solidFill>
                  <a:srgbClr val="000000"/>
                </a:solidFill>
                <a:latin typeface="HK Grotesk"/>
                <a:ea typeface="HK Grotesk"/>
                <a:cs typeface="HK Grotesk"/>
                <a:sym typeface="HK Grotesk"/>
              </a:rPr>
              <a:t>Passez ensuite à la page suivante pour évaluer l'intensité de votre douleur.</a:t>
            </a:r>
          </a:p>
          <a:p>
            <a:pPr algn="l" marL="0" indent="0" lvl="0">
              <a:lnSpc>
                <a:spcPts val="2800"/>
              </a:lnSpc>
              <a:spcBef>
                <a:spcPct val="0"/>
              </a:spcBef>
            </a:pPr>
          </a:p>
          <a:p>
            <a:pPr algn="l" marL="0" indent="0" lvl="0">
              <a:lnSpc>
                <a:spcPts val="2800"/>
              </a:lnSpc>
              <a:spcBef>
                <a:spcPct val="0"/>
              </a:spcBef>
            </a:pPr>
            <a:r>
              <a:rPr lang="en-US" sz="2000" strike="noStrike" u="none">
                <a:solidFill>
                  <a:srgbClr val="000000"/>
                </a:solidFill>
                <a:latin typeface="HK Grotesk"/>
                <a:ea typeface="HK Grotesk"/>
                <a:cs typeface="HK Grotesk"/>
                <a:sym typeface="HK Grotesk"/>
              </a:rPr>
              <a:t>Vous utiliserez une échelle EVA. Pour vous aider, une description du niveau de douleur apparaît sous chaque choix. Sélectionnez l'intensité qui correspond le mieux à votre ressenti.</a:t>
            </a:r>
          </a:p>
        </p:txBody>
      </p:sp>
      <p:grpSp>
        <p:nvGrpSpPr>
          <p:cNvPr name="Group 8" id="8"/>
          <p:cNvGrpSpPr/>
          <p:nvPr/>
        </p:nvGrpSpPr>
        <p:grpSpPr>
          <a:xfrm rot="0">
            <a:off x="8861842" y="1568450"/>
            <a:ext cx="4762500" cy="5238750"/>
            <a:chOff x="0" y="0"/>
            <a:chExt cx="6350000" cy="6985000"/>
          </a:xfrm>
        </p:grpSpPr>
        <p:sp>
          <p:nvSpPr>
            <p:cNvPr name="Freeform 9" id="9"/>
            <p:cNvSpPr/>
            <p:nvPr/>
          </p:nvSpPr>
          <p:spPr>
            <a:xfrm flipH="false" flipV="false" rot="0">
              <a:off x="0" y="0"/>
              <a:ext cx="6350000" cy="6985000"/>
            </a:xfrm>
            <a:custGeom>
              <a:avLst/>
              <a:gdLst/>
              <a:ahLst/>
              <a:cxnLst/>
              <a:rect r="r" b="b" t="t" l="l"/>
              <a:pathLst>
                <a:path h="6985000" w="6350000">
                  <a:moveTo>
                    <a:pt x="635000" y="0"/>
                  </a:moveTo>
                  <a:lnTo>
                    <a:pt x="5715000" y="0"/>
                  </a:lnTo>
                  <a:cubicBezTo>
                    <a:pt x="6065701" y="0"/>
                    <a:pt x="6350000" y="284299"/>
                    <a:pt x="6350000" y="635000"/>
                  </a:cubicBezTo>
                  <a:lnTo>
                    <a:pt x="6350000" y="6350000"/>
                  </a:lnTo>
                  <a:cubicBezTo>
                    <a:pt x="6350000" y="6700701"/>
                    <a:pt x="6065701" y="6985000"/>
                    <a:pt x="5715000" y="6985000"/>
                  </a:cubicBezTo>
                  <a:lnTo>
                    <a:pt x="635000" y="6985000"/>
                  </a:lnTo>
                  <a:cubicBezTo>
                    <a:pt x="284299" y="6985000"/>
                    <a:pt x="0" y="6700701"/>
                    <a:pt x="0" y="6350000"/>
                  </a:cubicBezTo>
                  <a:lnTo>
                    <a:pt x="0" y="635000"/>
                  </a:lnTo>
                  <a:cubicBezTo>
                    <a:pt x="0" y="284299"/>
                    <a:pt x="284299" y="0"/>
                    <a:pt x="635000" y="0"/>
                  </a:cubicBezTo>
                  <a:close/>
                </a:path>
              </a:pathLst>
            </a:custGeom>
            <a:blipFill>
              <a:blip r:embed="rId2"/>
              <a:stretch>
                <a:fillRect l="0" t="-51214" r="0" b="-51214"/>
              </a:stretch>
            </a:blipFill>
          </p:spPr>
        </p:sp>
      </p:grpSp>
      <p:grpSp>
        <p:nvGrpSpPr>
          <p:cNvPr name="Group 10" id="10"/>
          <p:cNvGrpSpPr/>
          <p:nvPr/>
        </p:nvGrpSpPr>
        <p:grpSpPr>
          <a:xfrm rot="0">
            <a:off x="0" y="9144000"/>
            <a:ext cx="5753100" cy="1143000"/>
            <a:chOff x="0" y="0"/>
            <a:chExt cx="7670800" cy="1524000"/>
          </a:xfrm>
        </p:grpSpPr>
        <p:sp>
          <p:nvSpPr>
            <p:cNvPr name="Freeform 11" id="11"/>
            <p:cNvSpPr/>
            <p:nvPr/>
          </p:nvSpPr>
          <p:spPr>
            <a:xfrm flipH="false" flipV="false" rot="0">
              <a:off x="0" y="0"/>
              <a:ext cx="7670800" cy="1524000"/>
            </a:xfrm>
            <a:custGeom>
              <a:avLst/>
              <a:gdLst/>
              <a:ahLst/>
              <a:cxnLst/>
              <a:rect r="r" b="b" t="t" l="l"/>
              <a:pathLst>
                <a:path h="1524000" w="7670800">
                  <a:moveTo>
                    <a:pt x="0" y="0"/>
                  </a:moveTo>
                  <a:lnTo>
                    <a:pt x="7670800" y="0"/>
                  </a:lnTo>
                  <a:lnTo>
                    <a:pt x="7670800" y="1524000"/>
                  </a:lnTo>
                  <a:lnTo>
                    <a:pt x="0" y="1524000"/>
                  </a:lnTo>
                  <a:close/>
                </a:path>
              </a:pathLst>
            </a:custGeom>
            <a:solidFill>
              <a:srgbClr val="1D7144"/>
            </a:solidFill>
          </p:spPr>
        </p:sp>
      </p:grpSp>
      <p:grpSp>
        <p:nvGrpSpPr>
          <p:cNvPr name="Group 12" id="12"/>
          <p:cNvGrpSpPr/>
          <p:nvPr/>
        </p:nvGrpSpPr>
        <p:grpSpPr>
          <a:xfrm rot="0">
            <a:off x="5743575" y="9144000"/>
            <a:ext cx="6858000" cy="1143000"/>
            <a:chOff x="0" y="0"/>
            <a:chExt cx="9144000" cy="1524000"/>
          </a:xfrm>
        </p:grpSpPr>
        <p:sp>
          <p:nvSpPr>
            <p:cNvPr name="Freeform 13" id="13"/>
            <p:cNvSpPr/>
            <p:nvPr/>
          </p:nvSpPr>
          <p:spPr>
            <a:xfrm flipH="false" flipV="false" rot="0">
              <a:off x="0" y="0"/>
              <a:ext cx="9144000" cy="1524000"/>
            </a:xfrm>
            <a:custGeom>
              <a:avLst/>
              <a:gdLst/>
              <a:ahLst/>
              <a:cxnLst/>
              <a:rect r="r" b="b" t="t" l="l"/>
              <a:pathLst>
                <a:path h="1524000" w="9144000">
                  <a:moveTo>
                    <a:pt x="0" y="0"/>
                  </a:moveTo>
                  <a:lnTo>
                    <a:pt x="9144000" y="0"/>
                  </a:lnTo>
                  <a:lnTo>
                    <a:pt x="9144000" y="1524000"/>
                  </a:lnTo>
                  <a:lnTo>
                    <a:pt x="0" y="1524000"/>
                  </a:lnTo>
                  <a:close/>
                </a:path>
              </a:pathLst>
            </a:custGeom>
            <a:solidFill>
              <a:srgbClr val="76DD94"/>
            </a:solidFill>
          </p:spPr>
        </p:sp>
      </p:grpSp>
      <p:grpSp>
        <p:nvGrpSpPr>
          <p:cNvPr name="Group 14" id="14"/>
          <p:cNvGrpSpPr/>
          <p:nvPr/>
        </p:nvGrpSpPr>
        <p:grpSpPr>
          <a:xfrm rot="0">
            <a:off x="12592050" y="9144000"/>
            <a:ext cx="5695950" cy="1143000"/>
            <a:chOff x="0" y="0"/>
            <a:chExt cx="7594600" cy="1524000"/>
          </a:xfrm>
        </p:grpSpPr>
        <p:sp>
          <p:nvSpPr>
            <p:cNvPr name="Freeform 15" id="15"/>
            <p:cNvSpPr/>
            <p:nvPr/>
          </p:nvSpPr>
          <p:spPr>
            <a:xfrm flipH="false" flipV="false" rot="0">
              <a:off x="0" y="0"/>
              <a:ext cx="7594600" cy="1524000"/>
            </a:xfrm>
            <a:custGeom>
              <a:avLst/>
              <a:gdLst/>
              <a:ahLst/>
              <a:cxnLst/>
              <a:rect r="r" b="b" t="t" l="l"/>
              <a:pathLst>
                <a:path h="1524000" w="7594600">
                  <a:moveTo>
                    <a:pt x="0" y="0"/>
                  </a:moveTo>
                  <a:lnTo>
                    <a:pt x="7594600" y="0"/>
                  </a:lnTo>
                  <a:lnTo>
                    <a:pt x="7594600" y="1524000"/>
                  </a:lnTo>
                  <a:lnTo>
                    <a:pt x="0" y="1524000"/>
                  </a:lnTo>
                  <a:close/>
                </a:path>
              </a:pathLst>
            </a:custGeom>
            <a:solidFill>
              <a:srgbClr val="005CE6"/>
            </a:solidFill>
          </p:spPr>
        </p:sp>
      </p:grpSp>
      <p:grpSp>
        <p:nvGrpSpPr>
          <p:cNvPr name="Group 16" id="16"/>
          <p:cNvGrpSpPr/>
          <p:nvPr/>
        </p:nvGrpSpPr>
        <p:grpSpPr>
          <a:xfrm rot="0">
            <a:off x="13247676" y="3663730"/>
            <a:ext cx="4762500" cy="5238750"/>
            <a:chOff x="0" y="0"/>
            <a:chExt cx="6350000" cy="6985000"/>
          </a:xfrm>
        </p:grpSpPr>
        <p:sp>
          <p:nvSpPr>
            <p:cNvPr name="Freeform 17" id="17"/>
            <p:cNvSpPr/>
            <p:nvPr/>
          </p:nvSpPr>
          <p:spPr>
            <a:xfrm flipH="false" flipV="false" rot="0">
              <a:off x="0" y="0"/>
              <a:ext cx="6350000" cy="6985000"/>
            </a:xfrm>
            <a:custGeom>
              <a:avLst/>
              <a:gdLst/>
              <a:ahLst/>
              <a:cxnLst/>
              <a:rect r="r" b="b" t="t" l="l"/>
              <a:pathLst>
                <a:path h="6985000" w="6350000">
                  <a:moveTo>
                    <a:pt x="635000" y="0"/>
                  </a:moveTo>
                  <a:lnTo>
                    <a:pt x="5715000" y="0"/>
                  </a:lnTo>
                  <a:cubicBezTo>
                    <a:pt x="6065701" y="0"/>
                    <a:pt x="6350000" y="284299"/>
                    <a:pt x="6350000" y="635000"/>
                  </a:cubicBezTo>
                  <a:lnTo>
                    <a:pt x="6350000" y="6350000"/>
                  </a:lnTo>
                  <a:cubicBezTo>
                    <a:pt x="6350000" y="6700701"/>
                    <a:pt x="6065701" y="6985000"/>
                    <a:pt x="5715000" y="6985000"/>
                  </a:cubicBezTo>
                  <a:lnTo>
                    <a:pt x="635000" y="6985000"/>
                  </a:lnTo>
                  <a:cubicBezTo>
                    <a:pt x="284299" y="6985000"/>
                    <a:pt x="0" y="6700701"/>
                    <a:pt x="0" y="6350000"/>
                  </a:cubicBezTo>
                  <a:lnTo>
                    <a:pt x="0" y="635000"/>
                  </a:lnTo>
                  <a:cubicBezTo>
                    <a:pt x="0" y="284299"/>
                    <a:pt x="284299" y="0"/>
                    <a:pt x="635000" y="0"/>
                  </a:cubicBezTo>
                  <a:close/>
                </a:path>
              </a:pathLst>
            </a:custGeom>
            <a:blipFill>
              <a:blip r:embed="rId3"/>
              <a:stretch>
                <a:fillRect l="0" t="-51214" r="0" b="-51214"/>
              </a:stretch>
            </a:blipFill>
          </p:spPr>
        </p:sp>
      </p:gr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5F5EF"/>
        </a:solidFill>
      </p:bgPr>
    </p:bg>
    <p:spTree>
      <p:nvGrpSpPr>
        <p:cNvPr id="1" name=""/>
        <p:cNvGrpSpPr/>
        <p:nvPr/>
      </p:nvGrpSpPr>
      <p:grpSpPr>
        <a:xfrm>
          <a:off x="0" y="0"/>
          <a:ext cx="0" cy="0"/>
          <a:chOff x="0" y="0"/>
          <a:chExt cx="0" cy="0"/>
        </a:xfrm>
      </p:grpSpPr>
      <p:grpSp>
        <p:nvGrpSpPr>
          <p:cNvPr name="Group 2" id="2"/>
          <p:cNvGrpSpPr/>
          <p:nvPr/>
        </p:nvGrpSpPr>
        <p:grpSpPr>
          <a:xfrm rot="0">
            <a:off x="5753100" y="809625"/>
            <a:ext cx="9515475" cy="219075"/>
            <a:chOff x="0" y="0"/>
            <a:chExt cx="12687300" cy="292100"/>
          </a:xfrm>
        </p:grpSpPr>
        <p:sp>
          <p:nvSpPr>
            <p:cNvPr name="Freeform 3" id="3"/>
            <p:cNvSpPr/>
            <p:nvPr/>
          </p:nvSpPr>
          <p:spPr>
            <a:xfrm flipH="false" flipV="false" rot="0">
              <a:off x="0" y="0"/>
              <a:ext cx="12687300" cy="292100"/>
            </a:xfrm>
            <a:custGeom>
              <a:avLst/>
              <a:gdLst/>
              <a:ahLst/>
              <a:cxnLst/>
              <a:rect r="r" b="b" t="t" l="l"/>
              <a:pathLst>
                <a:path h="292100" w="12687300">
                  <a:moveTo>
                    <a:pt x="0" y="0"/>
                  </a:moveTo>
                  <a:lnTo>
                    <a:pt x="12687300" y="0"/>
                  </a:lnTo>
                  <a:lnTo>
                    <a:pt x="12687300" y="292100"/>
                  </a:lnTo>
                  <a:lnTo>
                    <a:pt x="0" y="292100"/>
                  </a:lnTo>
                  <a:close/>
                </a:path>
              </a:pathLst>
            </a:custGeom>
            <a:solidFill>
              <a:srgbClr val="000000"/>
            </a:solidFill>
          </p:spPr>
        </p:sp>
      </p:grpSp>
      <p:sp>
        <p:nvSpPr>
          <p:cNvPr name="TextBox 4" id="4"/>
          <p:cNvSpPr txBox="true"/>
          <p:nvPr/>
        </p:nvSpPr>
        <p:spPr>
          <a:xfrm rot="0">
            <a:off x="1028700" y="790575"/>
            <a:ext cx="4733925" cy="219075"/>
          </a:xfrm>
          <a:prstGeom prst="rect">
            <a:avLst/>
          </a:prstGeom>
        </p:spPr>
        <p:txBody>
          <a:bodyPr anchor="t" rtlCol="false" tIns="0" lIns="0" bIns="0" rIns="0">
            <a:spAutoFit/>
          </a:bodyPr>
          <a:lstStyle/>
          <a:p>
            <a:pPr algn="l" marL="0" indent="0" lvl="0">
              <a:lnSpc>
                <a:spcPts val="1620"/>
              </a:lnSpc>
              <a:spcBef>
                <a:spcPct val="0"/>
              </a:spcBef>
            </a:pPr>
            <a:r>
              <a:rPr lang="en-US" sz="1350" strike="noStrike" u="none">
                <a:solidFill>
                  <a:srgbClr val="000000"/>
                </a:solidFill>
                <a:latin typeface="Poppins"/>
                <a:ea typeface="Poppins"/>
                <a:cs typeface="Poppins"/>
                <a:sym typeface="Poppins"/>
              </a:rPr>
              <a:t>ÉTUDE ENDODOUTE — TUTORIEL APPLICATION</a:t>
            </a:r>
          </a:p>
        </p:txBody>
      </p:sp>
      <p:sp>
        <p:nvSpPr>
          <p:cNvPr name="TextBox 5" id="5"/>
          <p:cNvSpPr txBox="true"/>
          <p:nvPr/>
        </p:nvSpPr>
        <p:spPr>
          <a:xfrm rot="0">
            <a:off x="1428750" y="1133475"/>
            <a:ext cx="7620000" cy="1495425"/>
          </a:xfrm>
          <a:prstGeom prst="rect">
            <a:avLst/>
          </a:prstGeom>
        </p:spPr>
        <p:txBody>
          <a:bodyPr anchor="t" rtlCol="false" tIns="0" lIns="0" bIns="0" rIns="0">
            <a:spAutoFit/>
          </a:bodyPr>
          <a:lstStyle/>
          <a:p>
            <a:pPr algn="l" marL="0" indent="0" lvl="0">
              <a:lnSpc>
                <a:spcPts val="5759"/>
              </a:lnSpc>
              <a:spcBef>
                <a:spcPct val="0"/>
              </a:spcBef>
            </a:pPr>
            <a:r>
              <a:rPr lang="en-US" sz="4800" strike="noStrike" u="none">
                <a:solidFill>
                  <a:srgbClr val="000000"/>
                </a:solidFill>
                <a:latin typeface="Poppins"/>
                <a:ea typeface="Poppins"/>
                <a:cs typeface="Poppins"/>
                <a:sym typeface="Poppins"/>
              </a:rPr>
              <a:t>Protocole et observations</a:t>
            </a:r>
          </a:p>
        </p:txBody>
      </p:sp>
      <p:sp>
        <p:nvSpPr>
          <p:cNvPr name="TextBox 6" id="6"/>
          <p:cNvSpPr txBox="true"/>
          <p:nvPr/>
        </p:nvSpPr>
        <p:spPr>
          <a:xfrm rot="0">
            <a:off x="1428750" y="2743200"/>
            <a:ext cx="4762500" cy="285750"/>
          </a:xfrm>
          <a:prstGeom prst="rect">
            <a:avLst/>
          </a:prstGeom>
        </p:spPr>
        <p:txBody>
          <a:bodyPr anchor="t" rtlCol="false" tIns="0" lIns="0" bIns="0" rIns="0">
            <a:spAutoFit/>
          </a:bodyPr>
          <a:lstStyle/>
          <a:p>
            <a:pPr algn="l" marL="0" indent="0" lvl="0">
              <a:lnSpc>
                <a:spcPts val="2160"/>
              </a:lnSpc>
              <a:spcBef>
                <a:spcPct val="0"/>
              </a:spcBef>
            </a:pPr>
            <a:r>
              <a:rPr lang="en-US" sz="1800" strike="noStrike" u="none">
                <a:solidFill>
                  <a:srgbClr val="000000"/>
                </a:solidFill>
                <a:latin typeface="Poppins"/>
                <a:ea typeface="Poppins"/>
                <a:cs typeface="Poppins"/>
                <a:sym typeface="Poppins"/>
              </a:rPr>
              <a:t>ÉTAPES COMPLÉMENTAIRES</a:t>
            </a:r>
          </a:p>
        </p:txBody>
      </p:sp>
      <p:sp>
        <p:nvSpPr>
          <p:cNvPr name="TextBox 7" id="7"/>
          <p:cNvSpPr txBox="true"/>
          <p:nvPr/>
        </p:nvSpPr>
        <p:spPr>
          <a:xfrm rot="0">
            <a:off x="1428750" y="3286125"/>
            <a:ext cx="7143750" cy="4578350"/>
          </a:xfrm>
          <a:prstGeom prst="rect">
            <a:avLst/>
          </a:prstGeom>
        </p:spPr>
        <p:txBody>
          <a:bodyPr anchor="t" rtlCol="false" tIns="0" lIns="0" bIns="0" rIns="0">
            <a:spAutoFit/>
          </a:bodyPr>
          <a:lstStyle/>
          <a:p>
            <a:pPr algn="l" marL="0" indent="0" lvl="0">
              <a:lnSpc>
                <a:spcPts val="2800"/>
              </a:lnSpc>
              <a:spcBef>
                <a:spcPct val="0"/>
              </a:spcBef>
            </a:pPr>
            <a:r>
              <a:rPr lang="en-US" sz="2000" strike="noStrike" u="none">
                <a:solidFill>
                  <a:srgbClr val="000000"/>
                </a:solidFill>
                <a:latin typeface="HK Grotesk"/>
                <a:ea typeface="HK Grotesk"/>
                <a:cs typeface="HK Grotesk"/>
                <a:sym typeface="HK Grotesk"/>
              </a:rPr>
              <a:t>Si vous faites partie du groupe ayant reçu le kit, vous pourrez indiquer le protocole utilisé pour vous soulager. Si vous n'avez pas encore reçu le kit, vous pouvez simplement passer cette étape.</a:t>
            </a:r>
          </a:p>
          <a:p>
            <a:pPr algn="l" marL="0" indent="0" lvl="0">
              <a:lnSpc>
                <a:spcPts val="2800"/>
              </a:lnSpc>
              <a:spcBef>
                <a:spcPct val="0"/>
              </a:spcBef>
            </a:pPr>
          </a:p>
          <a:p>
            <a:pPr algn="l" marL="0" indent="0" lvl="0">
              <a:lnSpc>
                <a:spcPts val="2800"/>
              </a:lnSpc>
              <a:spcBef>
                <a:spcPct val="0"/>
              </a:spcBef>
            </a:pPr>
            <a:r>
              <a:rPr lang="en-US" sz="2000" strike="noStrike" u="none">
                <a:solidFill>
                  <a:srgbClr val="000000"/>
                </a:solidFill>
                <a:latin typeface="HK Grotesk"/>
                <a:ea typeface="HK Grotesk"/>
                <a:cs typeface="HK Grotesk"/>
                <a:sym typeface="HK Grotesk"/>
              </a:rPr>
              <a:t>Vous trouverez ensuite une zone d'observation libre dans laquelle vous pourrez ajouter des commentaires ou des informations complémentaires. Cette partie est également facultative.</a:t>
            </a:r>
          </a:p>
          <a:p>
            <a:pPr algn="l" marL="0" indent="0" lvl="0">
              <a:lnSpc>
                <a:spcPts val="2800"/>
              </a:lnSpc>
              <a:spcBef>
                <a:spcPct val="0"/>
              </a:spcBef>
            </a:pPr>
          </a:p>
          <a:p>
            <a:pPr algn="l" marL="0" indent="0" lvl="0">
              <a:lnSpc>
                <a:spcPts val="2800"/>
              </a:lnSpc>
              <a:spcBef>
                <a:spcPct val="0"/>
              </a:spcBef>
            </a:pPr>
            <a:r>
              <a:rPr lang="en-US" sz="2000" strike="noStrike" u="none">
                <a:solidFill>
                  <a:srgbClr val="000000"/>
                </a:solidFill>
                <a:latin typeface="HK Grotesk"/>
                <a:ea typeface="HK Grotesk"/>
                <a:cs typeface="HK Grotesk"/>
                <a:sym typeface="HK Grotesk"/>
              </a:rPr>
              <a:t>Une fois votre saisie terminée, vous accéderez à une page récapitulative qui analyse les informations que vous venez d'enregistrer.</a:t>
            </a:r>
          </a:p>
        </p:txBody>
      </p:sp>
      <p:grpSp>
        <p:nvGrpSpPr>
          <p:cNvPr name="Group 8" id="8"/>
          <p:cNvGrpSpPr/>
          <p:nvPr/>
        </p:nvGrpSpPr>
        <p:grpSpPr>
          <a:xfrm rot="0">
            <a:off x="8411911" y="1181100"/>
            <a:ext cx="4762500" cy="5238750"/>
            <a:chOff x="0" y="0"/>
            <a:chExt cx="6350000" cy="6985000"/>
          </a:xfrm>
        </p:grpSpPr>
        <p:sp>
          <p:nvSpPr>
            <p:cNvPr name="Freeform 9" id="9"/>
            <p:cNvSpPr/>
            <p:nvPr/>
          </p:nvSpPr>
          <p:spPr>
            <a:xfrm flipH="false" flipV="false" rot="0">
              <a:off x="0" y="0"/>
              <a:ext cx="6350000" cy="6985000"/>
            </a:xfrm>
            <a:custGeom>
              <a:avLst/>
              <a:gdLst/>
              <a:ahLst/>
              <a:cxnLst/>
              <a:rect r="r" b="b" t="t" l="l"/>
              <a:pathLst>
                <a:path h="6985000" w="6350000">
                  <a:moveTo>
                    <a:pt x="635000" y="0"/>
                  </a:moveTo>
                  <a:lnTo>
                    <a:pt x="5715000" y="0"/>
                  </a:lnTo>
                  <a:cubicBezTo>
                    <a:pt x="6065701" y="0"/>
                    <a:pt x="6350000" y="284299"/>
                    <a:pt x="6350000" y="635000"/>
                  </a:cubicBezTo>
                  <a:lnTo>
                    <a:pt x="6350000" y="6350000"/>
                  </a:lnTo>
                  <a:cubicBezTo>
                    <a:pt x="6350000" y="6700701"/>
                    <a:pt x="6065701" y="6985000"/>
                    <a:pt x="5715000" y="6985000"/>
                  </a:cubicBezTo>
                  <a:lnTo>
                    <a:pt x="635000" y="6985000"/>
                  </a:lnTo>
                  <a:cubicBezTo>
                    <a:pt x="284299" y="6985000"/>
                    <a:pt x="0" y="6700701"/>
                    <a:pt x="0" y="6350000"/>
                  </a:cubicBezTo>
                  <a:lnTo>
                    <a:pt x="0" y="635000"/>
                  </a:lnTo>
                  <a:cubicBezTo>
                    <a:pt x="0" y="284299"/>
                    <a:pt x="284299" y="0"/>
                    <a:pt x="635000" y="0"/>
                  </a:cubicBezTo>
                  <a:close/>
                </a:path>
              </a:pathLst>
            </a:custGeom>
            <a:blipFill>
              <a:blip r:embed="rId2"/>
              <a:stretch>
                <a:fillRect l="0" t="-39502" r="0" b="-62926"/>
              </a:stretch>
            </a:blipFill>
          </p:spPr>
        </p:sp>
      </p:grpSp>
      <p:grpSp>
        <p:nvGrpSpPr>
          <p:cNvPr name="Group 10" id="10"/>
          <p:cNvGrpSpPr/>
          <p:nvPr/>
        </p:nvGrpSpPr>
        <p:grpSpPr>
          <a:xfrm rot="0">
            <a:off x="0" y="9144000"/>
            <a:ext cx="5753100" cy="1143000"/>
            <a:chOff x="0" y="0"/>
            <a:chExt cx="7670800" cy="1524000"/>
          </a:xfrm>
        </p:grpSpPr>
        <p:sp>
          <p:nvSpPr>
            <p:cNvPr name="Freeform 11" id="11"/>
            <p:cNvSpPr/>
            <p:nvPr/>
          </p:nvSpPr>
          <p:spPr>
            <a:xfrm flipH="false" flipV="false" rot="0">
              <a:off x="0" y="0"/>
              <a:ext cx="7670800" cy="1524000"/>
            </a:xfrm>
            <a:custGeom>
              <a:avLst/>
              <a:gdLst/>
              <a:ahLst/>
              <a:cxnLst/>
              <a:rect r="r" b="b" t="t" l="l"/>
              <a:pathLst>
                <a:path h="1524000" w="7670800">
                  <a:moveTo>
                    <a:pt x="0" y="0"/>
                  </a:moveTo>
                  <a:lnTo>
                    <a:pt x="7670800" y="0"/>
                  </a:lnTo>
                  <a:lnTo>
                    <a:pt x="7670800" y="1524000"/>
                  </a:lnTo>
                  <a:lnTo>
                    <a:pt x="0" y="1524000"/>
                  </a:lnTo>
                  <a:close/>
                </a:path>
              </a:pathLst>
            </a:custGeom>
            <a:solidFill>
              <a:srgbClr val="1D7144"/>
            </a:solidFill>
          </p:spPr>
        </p:sp>
      </p:grpSp>
      <p:grpSp>
        <p:nvGrpSpPr>
          <p:cNvPr name="Group 12" id="12"/>
          <p:cNvGrpSpPr/>
          <p:nvPr/>
        </p:nvGrpSpPr>
        <p:grpSpPr>
          <a:xfrm rot="0">
            <a:off x="5743575" y="9144000"/>
            <a:ext cx="6858000" cy="1143000"/>
            <a:chOff x="0" y="0"/>
            <a:chExt cx="9144000" cy="1524000"/>
          </a:xfrm>
        </p:grpSpPr>
        <p:sp>
          <p:nvSpPr>
            <p:cNvPr name="Freeform 13" id="13"/>
            <p:cNvSpPr/>
            <p:nvPr/>
          </p:nvSpPr>
          <p:spPr>
            <a:xfrm flipH="false" flipV="false" rot="0">
              <a:off x="0" y="0"/>
              <a:ext cx="9144000" cy="1524000"/>
            </a:xfrm>
            <a:custGeom>
              <a:avLst/>
              <a:gdLst/>
              <a:ahLst/>
              <a:cxnLst/>
              <a:rect r="r" b="b" t="t" l="l"/>
              <a:pathLst>
                <a:path h="1524000" w="9144000">
                  <a:moveTo>
                    <a:pt x="0" y="0"/>
                  </a:moveTo>
                  <a:lnTo>
                    <a:pt x="9144000" y="0"/>
                  </a:lnTo>
                  <a:lnTo>
                    <a:pt x="9144000" y="1524000"/>
                  </a:lnTo>
                  <a:lnTo>
                    <a:pt x="0" y="1524000"/>
                  </a:lnTo>
                  <a:close/>
                </a:path>
              </a:pathLst>
            </a:custGeom>
            <a:solidFill>
              <a:srgbClr val="76DD94"/>
            </a:solidFill>
          </p:spPr>
        </p:sp>
      </p:grpSp>
      <p:grpSp>
        <p:nvGrpSpPr>
          <p:cNvPr name="Group 14" id="14"/>
          <p:cNvGrpSpPr/>
          <p:nvPr/>
        </p:nvGrpSpPr>
        <p:grpSpPr>
          <a:xfrm rot="0">
            <a:off x="12592050" y="9144000"/>
            <a:ext cx="5695950" cy="1143000"/>
            <a:chOff x="0" y="0"/>
            <a:chExt cx="7594600" cy="1524000"/>
          </a:xfrm>
        </p:grpSpPr>
        <p:sp>
          <p:nvSpPr>
            <p:cNvPr name="Freeform 15" id="15"/>
            <p:cNvSpPr/>
            <p:nvPr/>
          </p:nvSpPr>
          <p:spPr>
            <a:xfrm flipH="false" flipV="false" rot="0">
              <a:off x="0" y="0"/>
              <a:ext cx="7594600" cy="1524000"/>
            </a:xfrm>
            <a:custGeom>
              <a:avLst/>
              <a:gdLst/>
              <a:ahLst/>
              <a:cxnLst/>
              <a:rect r="r" b="b" t="t" l="l"/>
              <a:pathLst>
                <a:path h="1524000" w="7594600">
                  <a:moveTo>
                    <a:pt x="0" y="0"/>
                  </a:moveTo>
                  <a:lnTo>
                    <a:pt x="7594600" y="0"/>
                  </a:lnTo>
                  <a:lnTo>
                    <a:pt x="7594600" y="1524000"/>
                  </a:lnTo>
                  <a:lnTo>
                    <a:pt x="0" y="1524000"/>
                  </a:lnTo>
                  <a:close/>
                </a:path>
              </a:pathLst>
            </a:custGeom>
            <a:solidFill>
              <a:srgbClr val="005CE6"/>
            </a:solidFill>
          </p:spPr>
        </p:sp>
      </p:grpSp>
      <p:grpSp>
        <p:nvGrpSpPr>
          <p:cNvPr name="Group 16" id="16"/>
          <p:cNvGrpSpPr/>
          <p:nvPr/>
        </p:nvGrpSpPr>
        <p:grpSpPr>
          <a:xfrm rot="0">
            <a:off x="13174411" y="3603602"/>
            <a:ext cx="4762500" cy="5238750"/>
            <a:chOff x="0" y="0"/>
            <a:chExt cx="6350000" cy="6985000"/>
          </a:xfrm>
        </p:grpSpPr>
        <p:sp>
          <p:nvSpPr>
            <p:cNvPr name="Freeform 17" id="17"/>
            <p:cNvSpPr/>
            <p:nvPr/>
          </p:nvSpPr>
          <p:spPr>
            <a:xfrm flipH="false" flipV="false" rot="0">
              <a:off x="0" y="0"/>
              <a:ext cx="6350000" cy="6985000"/>
            </a:xfrm>
            <a:custGeom>
              <a:avLst/>
              <a:gdLst/>
              <a:ahLst/>
              <a:cxnLst/>
              <a:rect r="r" b="b" t="t" l="l"/>
              <a:pathLst>
                <a:path h="6985000" w="6350000">
                  <a:moveTo>
                    <a:pt x="635000" y="0"/>
                  </a:moveTo>
                  <a:lnTo>
                    <a:pt x="5715000" y="0"/>
                  </a:lnTo>
                  <a:cubicBezTo>
                    <a:pt x="6065701" y="0"/>
                    <a:pt x="6350000" y="284299"/>
                    <a:pt x="6350000" y="635000"/>
                  </a:cubicBezTo>
                  <a:lnTo>
                    <a:pt x="6350000" y="6350000"/>
                  </a:lnTo>
                  <a:cubicBezTo>
                    <a:pt x="6350000" y="6700701"/>
                    <a:pt x="6065701" y="6985000"/>
                    <a:pt x="5715000" y="6985000"/>
                  </a:cubicBezTo>
                  <a:lnTo>
                    <a:pt x="635000" y="6985000"/>
                  </a:lnTo>
                  <a:cubicBezTo>
                    <a:pt x="284299" y="6985000"/>
                    <a:pt x="0" y="6700701"/>
                    <a:pt x="0" y="6350000"/>
                  </a:cubicBezTo>
                  <a:lnTo>
                    <a:pt x="0" y="635000"/>
                  </a:lnTo>
                  <a:cubicBezTo>
                    <a:pt x="0" y="284299"/>
                    <a:pt x="284299" y="0"/>
                    <a:pt x="635000" y="0"/>
                  </a:cubicBezTo>
                  <a:close/>
                </a:path>
              </a:pathLst>
            </a:custGeom>
            <a:blipFill>
              <a:blip r:embed="rId3"/>
              <a:stretch>
                <a:fillRect l="0" t="-45749" r="0" b="-56679"/>
              </a:stretch>
            </a:blipFill>
          </p:spPr>
        </p:sp>
      </p:gr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5F5EF"/>
        </a:solidFill>
      </p:bgPr>
    </p:bg>
    <p:spTree>
      <p:nvGrpSpPr>
        <p:cNvPr id="1" name=""/>
        <p:cNvGrpSpPr/>
        <p:nvPr/>
      </p:nvGrpSpPr>
      <p:grpSpPr>
        <a:xfrm>
          <a:off x="0" y="0"/>
          <a:ext cx="0" cy="0"/>
          <a:chOff x="0" y="0"/>
          <a:chExt cx="0" cy="0"/>
        </a:xfrm>
      </p:grpSpPr>
      <p:grpSp>
        <p:nvGrpSpPr>
          <p:cNvPr name="Group 2" id="2"/>
          <p:cNvGrpSpPr/>
          <p:nvPr/>
        </p:nvGrpSpPr>
        <p:grpSpPr>
          <a:xfrm rot="0">
            <a:off x="5753100" y="809625"/>
            <a:ext cx="9515475" cy="219075"/>
            <a:chOff x="0" y="0"/>
            <a:chExt cx="12687300" cy="292100"/>
          </a:xfrm>
        </p:grpSpPr>
        <p:sp>
          <p:nvSpPr>
            <p:cNvPr name="Freeform 3" id="3"/>
            <p:cNvSpPr/>
            <p:nvPr/>
          </p:nvSpPr>
          <p:spPr>
            <a:xfrm flipH="false" flipV="false" rot="0">
              <a:off x="0" y="0"/>
              <a:ext cx="12687300" cy="292100"/>
            </a:xfrm>
            <a:custGeom>
              <a:avLst/>
              <a:gdLst/>
              <a:ahLst/>
              <a:cxnLst/>
              <a:rect r="r" b="b" t="t" l="l"/>
              <a:pathLst>
                <a:path h="292100" w="12687300">
                  <a:moveTo>
                    <a:pt x="0" y="0"/>
                  </a:moveTo>
                  <a:lnTo>
                    <a:pt x="12687300" y="0"/>
                  </a:lnTo>
                  <a:lnTo>
                    <a:pt x="12687300" y="292100"/>
                  </a:lnTo>
                  <a:lnTo>
                    <a:pt x="0" y="292100"/>
                  </a:lnTo>
                  <a:close/>
                </a:path>
              </a:pathLst>
            </a:custGeom>
            <a:solidFill>
              <a:srgbClr val="000000"/>
            </a:solidFill>
          </p:spPr>
        </p:sp>
      </p:grpSp>
      <p:sp>
        <p:nvSpPr>
          <p:cNvPr name="TextBox 4" id="4"/>
          <p:cNvSpPr txBox="true"/>
          <p:nvPr/>
        </p:nvSpPr>
        <p:spPr>
          <a:xfrm rot="0">
            <a:off x="1028700" y="790575"/>
            <a:ext cx="4733925" cy="219075"/>
          </a:xfrm>
          <a:prstGeom prst="rect">
            <a:avLst/>
          </a:prstGeom>
        </p:spPr>
        <p:txBody>
          <a:bodyPr anchor="t" rtlCol="false" tIns="0" lIns="0" bIns="0" rIns="0">
            <a:spAutoFit/>
          </a:bodyPr>
          <a:lstStyle/>
          <a:p>
            <a:pPr algn="l" marL="0" indent="0" lvl="0">
              <a:lnSpc>
                <a:spcPts val="1620"/>
              </a:lnSpc>
              <a:spcBef>
                <a:spcPct val="0"/>
              </a:spcBef>
            </a:pPr>
            <a:r>
              <a:rPr lang="en-US" sz="1350" strike="noStrike" u="none">
                <a:solidFill>
                  <a:srgbClr val="000000"/>
                </a:solidFill>
                <a:latin typeface="Poppins"/>
                <a:ea typeface="Poppins"/>
                <a:cs typeface="Poppins"/>
                <a:sym typeface="Poppins"/>
              </a:rPr>
              <a:t>ÉTUDE ENDODOUTE — TUTORIEL APPLICATION</a:t>
            </a:r>
          </a:p>
        </p:txBody>
      </p:sp>
      <p:sp>
        <p:nvSpPr>
          <p:cNvPr name="TextBox 5" id="5"/>
          <p:cNvSpPr txBox="true"/>
          <p:nvPr/>
        </p:nvSpPr>
        <p:spPr>
          <a:xfrm rot="0">
            <a:off x="1428750" y="1123950"/>
            <a:ext cx="7620000" cy="1495425"/>
          </a:xfrm>
          <a:prstGeom prst="rect">
            <a:avLst/>
          </a:prstGeom>
        </p:spPr>
        <p:txBody>
          <a:bodyPr anchor="t" rtlCol="false" tIns="0" lIns="0" bIns="0" rIns="0">
            <a:spAutoFit/>
          </a:bodyPr>
          <a:lstStyle/>
          <a:p>
            <a:pPr algn="l" marL="0" indent="0" lvl="0">
              <a:lnSpc>
                <a:spcPts val="5759"/>
              </a:lnSpc>
              <a:spcBef>
                <a:spcPct val="0"/>
              </a:spcBef>
            </a:pPr>
            <a:r>
              <a:rPr lang="en-US" sz="4800" strike="noStrike" u="none">
                <a:solidFill>
                  <a:srgbClr val="000000"/>
                </a:solidFill>
                <a:latin typeface="Poppins"/>
                <a:ea typeface="Poppins"/>
                <a:cs typeface="Poppins"/>
                <a:sym typeface="Poppins"/>
              </a:rPr>
              <a:t>Rapport et envoi mensuel</a:t>
            </a:r>
          </a:p>
        </p:txBody>
      </p:sp>
      <p:sp>
        <p:nvSpPr>
          <p:cNvPr name="TextBox 6" id="6"/>
          <p:cNvSpPr txBox="true"/>
          <p:nvPr/>
        </p:nvSpPr>
        <p:spPr>
          <a:xfrm rot="0">
            <a:off x="1428750" y="2743200"/>
            <a:ext cx="5715000" cy="285750"/>
          </a:xfrm>
          <a:prstGeom prst="rect">
            <a:avLst/>
          </a:prstGeom>
        </p:spPr>
        <p:txBody>
          <a:bodyPr anchor="t" rtlCol="false" tIns="0" lIns="0" bIns="0" rIns="0">
            <a:spAutoFit/>
          </a:bodyPr>
          <a:lstStyle/>
          <a:p>
            <a:pPr algn="l" marL="0" indent="0" lvl="0">
              <a:lnSpc>
                <a:spcPts val="2160"/>
              </a:lnSpc>
              <a:spcBef>
                <a:spcPct val="0"/>
              </a:spcBef>
            </a:pPr>
            <a:r>
              <a:rPr lang="en-US" sz="1800" strike="noStrike" u="none">
                <a:solidFill>
                  <a:srgbClr val="000000"/>
                </a:solidFill>
                <a:latin typeface="Poppins"/>
                <a:ea typeface="Poppins"/>
                <a:cs typeface="Poppins"/>
                <a:sym typeface="Poppins"/>
              </a:rPr>
              <a:t>CAPTURE D'ÉCRAN ET TRANSMISSION</a:t>
            </a:r>
          </a:p>
        </p:txBody>
      </p:sp>
      <p:sp>
        <p:nvSpPr>
          <p:cNvPr name="TextBox 7" id="7"/>
          <p:cNvSpPr txBox="true"/>
          <p:nvPr/>
        </p:nvSpPr>
        <p:spPr>
          <a:xfrm rot="0">
            <a:off x="1428750" y="3286125"/>
            <a:ext cx="7143750" cy="4225925"/>
          </a:xfrm>
          <a:prstGeom prst="rect">
            <a:avLst/>
          </a:prstGeom>
        </p:spPr>
        <p:txBody>
          <a:bodyPr anchor="t" rtlCol="false" tIns="0" lIns="0" bIns="0" rIns="0">
            <a:spAutoFit/>
          </a:bodyPr>
          <a:lstStyle/>
          <a:p>
            <a:pPr algn="l" marL="0" indent="0" lvl="0">
              <a:lnSpc>
                <a:spcPts val="2800"/>
              </a:lnSpc>
              <a:spcBef>
                <a:spcPct val="0"/>
              </a:spcBef>
            </a:pPr>
            <a:r>
              <a:rPr lang="en-US" sz="2000" strike="noStrike" u="none">
                <a:solidFill>
                  <a:srgbClr val="000000"/>
                </a:solidFill>
                <a:latin typeface="HK Grotesk"/>
                <a:ea typeface="HK Grotesk"/>
                <a:cs typeface="HK Grotesk"/>
                <a:sym typeface="HK Grotesk"/>
              </a:rPr>
              <a:t>En faisant défiler l'écran vers le bas, vous trouverez l'onglet « Rapport » en bas à droite. En cliquant dessus, vous accéderez à votre rapport contenant les données renseignées ainsi que la date de saisie.</a:t>
            </a:r>
          </a:p>
          <a:p>
            <a:pPr algn="l" marL="0" indent="0" lvl="0">
              <a:lnSpc>
                <a:spcPts val="2800"/>
              </a:lnSpc>
              <a:spcBef>
                <a:spcPct val="0"/>
              </a:spcBef>
            </a:pPr>
          </a:p>
          <a:p>
            <a:pPr algn="l" marL="0" indent="0" lvl="0">
              <a:lnSpc>
                <a:spcPts val="2800"/>
              </a:lnSpc>
              <a:spcBef>
                <a:spcPct val="0"/>
              </a:spcBef>
            </a:pPr>
            <a:r>
              <a:rPr lang="en-US" sz="2000" strike="noStrike" u="none">
                <a:solidFill>
                  <a:srgbClr val="000000"/>
                </a:solidFill>
                <a:latin typeface="HK Grotesk"/>
                <a:ea typeface="HK Grotesk"/>
                <a:cs typeface="HK Grotesk"/>
                <a:sym typeface="HK Grotesk"/>
              </a:rPr>
              <a:t>C'est ce rapport que nous vous demanderons de prendre en capture d'écran puis de nous envoyer par e-mail à l'adresse indiquée par l'équipe de recherche.</a:t>
            </a:r>
          </a:p>
          <a:p>
            <a:pPr algn="l" marL="0" indent="0" lvl="0">
              <a:lnSpc>
                <a:spcPts val="2800"/>
              </a:lnSpc>
              <a:spcBef>
                <a:spcPct val="0"/>
              </a:spcBef>
            </a:pPr>
          </a:p>
          <a:p>
            <a:pPr algn="l" marL="0" indent="0" lvl="0">
              <a:lnSpc>
                <a:spcPts val="2800"/>
              </a:lnSpc>
              <a:spcBef>
                <a:spcPct val="0"/>
              </a:spcBef>
            </a:pPr>
            <a:r>
              <a:rPr lang="en-US" sz="2000" strike="noStrike" u="none">
                <a:solidFill>
                  <a:srgbClr val="000000"/>
                </a:solidFill>
                <a:latin typeface="HK Grotesk"/>
                <a:ea typeface="HK Grotesk"/>
                <a:cs typeface="HK Grotesk"/>
                <a:sym typeface="HK Grotesk"/>
              </a:rPr>
              <a:t>Nous vous demanderons un envoi une seule fois par mois tout au long de votre participation à l'étude. Pensez à conserver vos rapports et à effectuer régulièrement cette capture d'écran.</a:t>
            </a:r>
          </a:p>
        </p:txBody>
      </p:sp>
      <p:grpSp>
        <p:nvGrpSpPr>
          <p:cNvPr name="Group 8" id="8"/>
          <p:cNvGrpSpPr/>
          <p:nvPr/>
        </p:nvGrpSpPr>
        <p:grpSpPr>
          <a:xfrm rot="0">
            <a:off x="8923196" y="1171575"/>
            <a:ext cx="4762500" cy="5238750"/>
            <a:chOff x="0" y="0"/>
            <a:chExt cx="6350000" cy="6985000"/>
          </a:xfrm>
        </p:grpSpPr>
        <p:sp>
          <p:nvSpPr>
            <p:cNvPr name="Freeform 9" id="9"/>
            <p:cNvSpPr/>
            <p:nvPr/>
          </p:nvSpPr>
          <p:spPr>
            <a:xfrm flipH="false" flipV="false" rot="0">
              <a:off x="0" y="0"/>
              <a:ext cx="6350000" cy="6985000"/>
            </a:xfrm>
            <a:custGeom>
              <a:avLst/>
              <a:gdLst/>
              <a:ahLst/>
              <a:cxnLst/>
              <a:rect r="r" b="b" t="t" l="l"/>
              <a:pathLst>
                <a:path h="6985000" w="6350000">
                  <a:moveTo>
                    <a:pt x="635000" y="0"/>
                  </a:moveTo>
                  <a:lnTo>
                    <a:pt x="5715000" y="0"/>
                  </a:lnTo>
                  <a:cubicBezTo>
                    <a:pt x="6065701" y="0"/>
                    <a:pt x="6350000" y="284299"/>
                    <a:pt x="6350000" y="635000"/>
                  </a:cubicBezTo>
                  <a:lnTo>
                    <a:pt x="6350000" y="6350000"/>
                  </a:lnTo>
                  <a:cubicBezTo>
                    <a:pt x="6350000" y="6700701"/>
                    <a:pt x="6065701" y="6985000"/>
                    <a:pt x="5715000" y="6985000"/>
                  </a:cubicBezTo>
                  <a:lnTo>
                    <a:pt x="635000" y="6985000"/>
                  </a:lnTo>
                  <a:cubicBezTo>
                    <a:pt x="284299" y="6985000"/>
                    <a:pt x="0" y="6700701"/>
                    <a:pt x="0" y="6350000"/>
                  </a:cubicBezTo>
                  <a:lnTo>
                    <a:pt x="0" y="635000"/>
                  </a:lnTo>
                  <a:cubicBezTo>
                    <a:pt x="0" y="284299"/>
                    <a:pt x="284299" y="0"/>
                    <a:pt x="635000" y="0"/>
                  </a:cubicBezTo>
                  <a:close/>
                </a:path>
              </a:pathLst>
            </a:custGeom>
            <a:blipFill>
              <a:blip r:embed="rId2"/>
              <a:stretch>
                <a:fillRect l="0" t="-45358" r="0" b="-57070"/>
              </a:stretch>
            </a:blipFill>
          </p:spPr>
        </p:sp>
      </p:grpSp>
      <p:grpSp>
        <p:nvGrpSpPr>
          <p:cNvPr name="Group 10" id="10"/>
          <p:cNvGrpSpPr/>
          <p:nvPr/>
        </p:nvGrpSpPr>
        <p:grpSpPr>
          <a:xfrm rot="0">
            <a:off x="0" y="9144000"/>
            <a:ext cx="5753100" cy="1143000"/>
            <a:chOff x="0" y="0"/>
            <a:chExt cx="7670800" cy="1524000"/>
          </a:xfrm>
        </p:grpSpPr>
        <p:sp>
          <p:nvSpPr>
            <p:cNvPr name="Freeform 11" id="11"/>
            <p:cNvSpPr/>
            <p:nvPr/>
          </p:nvSpPr>
          <p:spPr>
            <a:xfrm flipH="false" flipV="false" rot="0">
              <a:off x="0" y="0"/>
              <a:ext cx="7670800" cy="1524000"/>
            </a:xfrm>
            <a:custGeom>
              <a:avLst/>
              <a:gdLst/>
              <a:ahLst/>
              <a:cxnLst/>
              <a:rect r="r" b="b" t="t" l="l"/>
              <a:pathLst>
                <a:path h="1524000" w="7670800">
                  <a:moveTo>
                    <a:pt x="0" y="0"/>
                  </a:moveTo>
                  <a:lnTo>
                    <a:pt x="7670800" y="0"/>
                  </a:lnTo>
                  <a:lnTo>
                    <a:pt x="7670800" y="1524000"/>
                  </a:lnTo>
                  <a:lnTo>
                    <a:pt x="0" y="1524000"/>
                  </a:lnTo>
                  <a:close/>
                </a:path>
              </a:pathLst>
            </a:custGeom>
            <a:solidFill>
              <a:srgbClr val="1D7144"/>
            </a:solidFill>
          </p:spPr>
        </p:sp>
      </p:grpSp>
      <p:grpSp>
        <p:nvGrpSpPr>
          <p:cNvPr name="Group 12" id="12"/>
          <p:cNvGrpSpPr/>
          <p:nvPr/>
        </p:nvGrpSpPr>
        <p:grpSpPr>
          <a:xfrm rot="0">
            <a:off x="5743575" y="9144000"/>
            <a:ext cx="6858000" cy="1143000"/>
            <a:chOff x="0" y="0"/>
            <a:chExt cx="9144000" cy="1524000"/>
          </a:xfrm>
        </p:grpSpPr>
        <p:sp>
          <p:nvSpPr>
            <p:cNvPr name="Freeform 13" id="13"/>
            <p:cNvSpPr/>
            <p:nvPr/>
          </p:nvSpPr>
          <p:spPr>
            <a:xfrm flipH="false" flipV="false" rot="0">
              <a:off x="0" y="0"/>
              <a:ext cx="9144000" cy="1524000"/>
            </a:xfrm>
            <a:custGeom>
              <a:avLst/>
              <a:gdLst/>
              <a:ahLst/>
              <a:cxnLst/>
              <a:rect r="r" b="b" t="t" l="l"/>
              <a:pathLst>
                <a:path h="1524000" w="9144000">
                  <a:moveTo>
                    <a:pt x="0" y="0"/>
                  </a:moveTo>
                  <a:lnTo>
                    <a:pt x="9144000" y="0"/>
                  </a:lnTo>
                  <a:lnTo>
                    <a:pt x="9144000" y="1524000"/>
                  </a:lnTo>
                  <a:lnTo>
                    <a:pt x="0" y="1524000"/>
                  </a:lnTo>
                  <a:close/>
                </a:path>
              </a:pathLst>
            </a:custGeom>
            <a:solidFill>
              <a:srgbClr val="76DD94"/>
            </a:solidFill>
          </p:spPr>
        </p:sp>
      </p:grpSp>
      <p:grpSp>
        <p:nvGrpSpPr>
          <p:cNvPr name="Group 14" id="14"/>
          <p:cNvGrpSpPr/>
          <p:nvPr/>
        </p:nvGrpSpPr>
        <p:grpSpPr>
          <a:xfrm rot="0">
            <a:off x="12592050" y="9144000"/>
            <a:ext cx="5695950" cy="1143000"/>
            <a:chOff x="0" y="0"/>
            <a:chExt cx="7594600" cy="1524000"/>
          </a:xfrm>
        </p:grpSpPr>
        <p:sp>
          <p:nvSpPr>
            <p:cNvPr name="Freeform 15" id="15"/>
            <p:cNvSpPr/>
            <p:nvPr/>
          </p:nvSpPr>
          <p:spPr>
            <a:xfrm flipH="false" flipV="false" rot="0">
              <a:off x="0" y="0"/>
              <a:ext cx="7594600" cy="1524000"/>
            </a:xfrm>
            <a:custGeom>
              <a:avLst/>
              <a:gdLst/>
              <a:ahLst/>
              <a:cxnLst/>
              <a:rect r="r" b="b" t="t" l="l"/>
              <a:pathLst>
                <a:path h="1524000" w="7594600">
                  <a:moveTo>
                    <a:pt x="0" y="0"/>
                  </a:moveTo>
                  <a:lnTo>
                    <a:pt x="7594600" y="0"/>
                  </a:lnTo>
                  <a:lnTo>
                    <a:pt x="7594600" y="1524000"/>
                  </a:lnTo>
                  <a:lnTo>
                    <a:pt x="0" y="1524000"/>
                  </a:lnTo>
                  <a:close/>
                </a:path>
              </a:pathLst>
            </a:custGeom>
            <a:solidFill>
              <a:srgbClr val="005CE6"/>
            </a:solidFill>
          </p:spPr>
        </p:sp>
      </p:grpSp>
      <p:grpSp>
        <p:nvGrpSpPr>
          <p:cNvPr name="Group 16" id="16"/>
          <p:cNvGrpSpPr/>
          <p:nvPr/>
        </p:nvGrpSpPr>
        <p:grpSpPr>
          <a:xfrm rot="0">
            <a:off x="13525500" y="3905250"/>
            <a:ext cx="4762500" cy="5238750"/>
            <a:chOff x="0" y="0"/>
            <a:chExt cx="6350000" cy="6985000"/>
          </a:xfrm>
        </p:grpSpPr>
        <p:sp>
          <p:nvSpPr>
            <p:cNvPr name="Freeform 17" id="17"/>
            <p:cNvSpPr/>
            <p:nvPr/>
          </p:nvSpPr>
          <p:spPr>
            <a:xfrm flipH="false" flipV="false" rot="0">
              <a:off x="0" y="0"/>
              <a:ext cx="6350000" cy="6985000"/>
            </a:xfrm>
            <a:custGeom>
              <a:avLst/>
              <a:gdLst/>
              <a:ahLst/>
              <a:cxnLst/>
              <a:rect r="r" b="b" t="t" l="l"/>
              <a:pathLst>
                <a:path h="6985000" w="6350000">
                  <a:moveTo>
                    <a:pt x="635000" y="0"/>
                  </a:moveTo>
                  <a:lnTo>
                    <a:pt x="5715000" y="0"/>
                  </a:lnTo>
                  <a:cubicBezTo>
                    <a:pt x="6065701" y="0"/>
                    <a:pt x="6350000" y="284299"/>
                    <a:pt x="6350000" y="635000"/>
                  </a:cubicBezTo>
                  <a:lnTo>
                    <a:pt x="6350000" y="6350000"/>
                  </a:lnTo>
                  <a:cubicBezTo>
                    <a:pt x="6350000" y="6700701"/>
                    <a:pt x="6065701" y="6985000"/>
                    <a:pt x="5715000" y="6985000"/>
                  </a:cubicBezTo>
                  <a:lnTo>
                    <a:pt x="635000" y="6985000"/>
                  </a:lnTo>
                  <a:cubicBezTo>
                    <a:pt x="284299" y="6985000"/>
                    <a:pt x="0" y="6700701"/>
                    <a:pt x="0" y="6350000"/>
                  </a:cubicBezTo>
                  <a:lnTo>
                    <a:pt x="0" y="635000"/>
                  </a:lnTo>
                  <a:cubicBezTo>
                    <a:pt x="0" y="284299"/>
                    <a:pt x="284299" y="0"/>
                    <a:pt x="635000" y="0"/>
                  </a:cubicBezTo>
                  <a:close/>
                </a:path>
              </a:pathLst>
            </a:custGeom>
            <a:blipFill>
              <a:blip r:embed="rId3"/>
              <a:stretch>
                <a:fillRect l="0" t="-9833" r="0" b="-92595"/>
              </a:stretch>
            </a:blipFill>
          </p:spPr>
        </p:sp>
      </p:grpSp>
    </p:spTree>
  </p:cSld>
  <p:clrMapOvr>
    <a:masterClrMapping/>
  </p:clrMapOvr>
</p:sld>
</file>

<file path=ppt/slides/slide16.xml><?xml version="1.0" encoding="utf-8"?>
<p:sld xmlns:p="http://schemas.openxmlformats.org/presentationml/2006/main" xmlns:a="http://schemas.openxmlformats.org/drawingml/2006/main">
  <p:cSld>
    <p:bg>
      <p:bgPr>
        <a:solidFill>
          <a:srgbClr val="F5F5EF"/>
        </a:solidFill>
      </p:bgPr>
    </p:bg>
    <p:spTree>
      <p:nvGrpSpPr>
        <p:cNvPr id="1" name=""/>
        <p:cNvGrpSpPr/>
        <p:nvPr/>
      </p:nvGrpSpPr>
      <p:grpSpPr>
        <a:xfrm>
          <a:off x="0" y="0"/>
          <a:ext cx="0" cy="0"/>
          <a:chOff x="0" y="0"/>
          <a:chExt cx="0" cy="0"/>
        </a:xfrm>
      </p:grpSpPr>
      <p:grpSp>
        <p:nvGrpSpPr>
          <p:cNvPr name="Group 2" id="2"/>
          <p:cNvGrpSpPr/>
          <p:nvPr/>
        </p:nvGrpSpPr>
        <p:grpSpPr>
          <a:xfrm rot="0">
            <a:off x="5753100" y="809625"/>
            <a:ext cx="9515475" cy="219075"/>
            <a:chOff x="0" y="0"/>
            <a:chExt cx="12687300" cy="292100"/>
          </a:xfrm>
        </p:grpSpPr>
        <p:sp>
          <p:nvSpPr>
            <p:cNvPr name="Freeform 3" id="3"/>
            <p:cNvSpPr/>
            <p:nvPr/>
          </p:nvSpPr>
          <p:spPr>
            <a:xfrm flipH="false" flipV="false" rot="0">
              <a:off x="0" y="0"/>
              <a:ext cx="12687300" cy="292100"/>
            </a:xfrm>
            <a:custGeom>
              <a:avLst/>
              <a:gdLst/>
              <a:ahLst/>
              <a:cxnLst/>
              <a:rect r="r" b="b" t="t" l="l"/>
              <a:pathLst>
                <a:path h="292100" w="12687300">
                  <a:moveTo>
                    <a:pt x="0" y="0"/>
                  </a:moveTo>
                  <a:lnTo>
                    <a:pt x="12687300" y="0"/>
                  </a:lnTo>
                  <a:lnTo>
                    <a:pt x="12687300" y="292100"/>
                  </a:lnTo>
                  <a:lnTo>
                    <a:pt x="0" y="292100"/>
                  </a:lnTo>
                  <a:close/>
                </a:path>
              </a:pathLst>
            </a:custGeom>
            <a:solidFill>
              <a:srgbClr val="000000"/>
            </a:solidFill>
          </p:spPr>
        </p:sp>
      </p:grpSp>
      <p:sp>
        <p:nvSpPr>
          <p:cNvPr name="TextBox 4" id="4"/>
          <p:cNvSpPr txBox="true"/>
          <p:nvPr/>
        </p:nvSpPr>
        <p:spPr>
          <a:xfrm rot="0">
            <a:off x="1028700" y="790575"/>
            <a:ext cx="4733925" cy="219075"/>
          </a:xfrm>
          <a:prstGeom prst="rect">
            <a:avLst/>
          </a:prstGeom>
        </p:spPr>
        <p:txBody>
          <a:bodyPr anchor="t" rtlCol="false" tIns="0" lIns="0" bIns="0" rIns="0">
            <a:spAutoFit/>
          </a:bodyPr>
          <a:lstStyle/>
          <a:p>
            <a:pPr algn="l" marL="0" indent="0" lvl="0">
              <a:lnSpc>
                <a:spcPts val="1620"/>
              </a:lnSpc>
              <a:spcBef>
                <a:spcPct val="0"/>
              </a:spcBef>
            </a:pPr>
            <a:r>
              <a:rPr lang="en-US" sz="1350" strike="noStrike" u="none">
                <a:solidFill>
                  <a:srgbClr val="000000"/>
                </a:solidFill>
                <a:latin typeface="Poppins"/>
                <a:ea typeface="Poppins"/>
                <a:cs typeface="Poppins"/>
                <a:sym typeface="Poppins"/>
              </a:rPr>
              <a:t>ÉTUDE ENDODOUTE — TUTORIEL APPLICATION</a:t>
            </a:r>
          </a:p>
        </p:txBody>
      </p:sp>
      <p:sp>
        <p:nvSpPr>
          <p:cNvPr name="TextBox 5" id="5"/>
          <p:cNvSpPr txBox="true"/>
          <p:nvPr/>
        </p:nvSpPr>
        <p:spPr>
          <a:xfrm rot="0">
            <a:off x="1428750" y="1857375"/>
            <a:ext cx="7620000" cy="771525"/>
          </a:xfrm>
          <a:prstGeom prst="rect">
            <a:avLst/>
          </a:prstGeom>
        </p:spPr>
        <p:txBody>
          <a:bodyPr anchor="t" rtlCol="false" tIns="0" lIns="0" bIns="0" rIns="0">
            <a:spAutoFit/>
          </a:bodyPr>
          <a:lstStyle/>
          <a:p>
            <a:pPr algn="l" marL="0" indent="0" lvl="0">
              <a:lnSpc>
                <a:spcPts val="5759"/>
              </a:lnSpc>
              <a:spcBef>
                <a:spcPct val="0"/>
              </a:spcBef>
            </a:pPr>
            <a:r>
              <a:rPr lang="en-US" sz="4800" strike="noStrike" u="none">
                <a:solidFill>
                  <a:srgbClr val="000000"/>
                </a:solidFill>
                <a:latin typeface="Poppins"/>
                <a:ea typeface="Poppins"/>
                <a:cs typeface="Poppins"/>
                <a:sym typeface="Poppins"/>
              </a:rPr>
              <a:t>Confidentialité et RGPD</a:t>
            </a:r>
          </a:p>
        </p:txBody>
      </p:sp>
      <p:sp>
        <p:nvSpPr>
          <p:cNvPr name="TextBox 6" id="6"/>
          <p:cNvSpPr txBox="true"/>
          <p:nvPr/>
        </p:nvSpPr>
        <p:spPr>
          <a:xfrm rot="0">
            <a:off x="1428750" y="2743200"/>
            <a:ext cx="4762500" cy="285750"/>
          </a:xfrm>
          <a:prstGeom prst="rect">
            <a:avLst/>
          </a:prstGeom>
        </p:spPr>
        <p:txBody>
          <a:bodyPr anchor="t" rtlCol="false" tIns="0" lIns="0" bIns="0" rIns="0">
            <a:spAutoFit/>
          </a:bodyPr>
          <a:lstStyle/>
          <a:p>
            <a:pPr algn="l" marL="0" indent="0" lvl="0">
              <a:lnSpc>
                <a:spcPts val="2160"/>
              </a:lnSpc>
              <a:spcBef>
                <a:spcPct val="0"/>
              </a:spcBef>
            </a:pPr>
            <a:r>
              <a:rPr lang="en-US" sz="1800" strike="noStrike" u="none">
                <a:solidFill>
                  <a:srgbClr val="000000"/>
                </a:solidFill>
                <a:latin typeface="Poppins"/>
                <a:ea typeface="Poppins"/>
                <a:cs typeface="Poppins"/>
                <a:sym typeface="Poppins"/>
              </a:rPr>
              <a:t>PROTECTION DE VOS DONNÉES</a:t>
            </a:r>
          </a:p>
        </p:txBody>
      </p:sp>
      <p:sp>
        <p:nvSpPr>
          <p:cNvPr name="TextBox 7" id="7"/>
          <p:cNvSpPr txBox="true"/>
          <p:nvPr/>
        </p:nvSpPr>
        <p:spPr>
          <a:xfrm rot="0">
            <a:off x="1428750" y="3286125"/>
            <a:ext cx="7143750" cy="3506470"/>
          </a:xfrm>
          <a:prstGeom prst="rect">
            <a:avLst/>
          </a:prstGeom>
        </p:spPr>
        <p:txBody>
          <a:bodyPr anchor="t" rtlCol="false" tIns="0" lIns="0" bIns="0" rIns="0">
            <a:spAutoFit/>
          </a:bodyPr>
          <a:lstStyle/>
          <a:p>
            <a:pPr algn="l" marL="0" indent="0" lvl="0">
              <a:lnSpc>
                <a:spcPts val="3079"/>
              </a:lnSpc>
              <a:spcBef>
                <a:spcPct val="0"/>
              </a:spcBef>
            </a:pPr>
            <a:r>
              <a:rPr lang="en-US" sz="2199" strike="noStrike" u="none">
                <a:solidFill>
                  <a:srgbClr val="000000"/>
                </a:solidFill>
                <a:latin typeface="HK Grotesk"/>
                <a:ea typeface="HK Grotesk"/>
                <a:cs typeface="HK Grotesk"/>
                <a:sym typeface="HK Grotesk"/>
              </a:rPr>
              <a:t>Cette procédure a été mise en place afin de garantir :</a:t>
            </a:r>
          </a:p>
          <a:p>
            <a:pPr algn="l" marL="0" indent="0" lvl="0">
              <a:lnSpc>
                <a:spcPts val="3079"/>
              </a:lnSpc>
              <a:spcBef>
                <a:spcPct val="0"/>
              </a:spcBef>
            </a:pPr>
          </a:p>
          <a:p>
            <a:pPr algn="l" marL="0" indent="0" lvl="0">
              <a:lnSpc>
                <a:spcPts val="3079"/>
              </a:lnSpc>
              <a:spcBef>
                <a:spcPct val="0"/>
              </a:spcBef>
            </a:pPr>
            <a:r>
              <a:rPr lang="en-US" sz="2199" strike="noStrike" u="none">
                <a:solidFill>
                  <a:srgbClr val="000000"/>
                </a:solidFill>
                <a:latin typeface="HK Grotesk"/>
                <a:ea typeface="HK Grotesk"/>
                <a:cs typeface="HK Grotesk"/>
                <a:sym typeface="HK Grotesk"/>
              </a:rPr>
              <a:t>• La confidentialité de vos données personnelles</a:t>
            </a:r>
          </a:p>
          <a:p>
            <a:pPr algn="l" marL="0" indent="0" lvl="0">
              <a:lnSpc>
                <a:spcPts val="3079"/>
              </a:lnSpc>
              <a:spcBef>
                <a:spcPct val="0"/>
              </a:spcBef>
            </a:pPr>
            <a:r>
              <a:rPr lang="en-US" sz="2199" strike="noStrike" u="none">
                <a:solidFill>
                  <a:srgbClr val="000000"/>
                </a:solidFill>
                <a:latin typeface="HK Grotesk"/>
                <a:ea typeface="HK Grotesk"/>
                <a:cs typeface="HK Grotesk"/>
                <a:sym typeface="HK Grotesk"/>
              </a:rPr>
              <a:t>• Le respect des exigences du RGPD</a:t>
            </a:r>
          </a:p>
          <a:p>
            <a:pPr algn="l" marL="0" indent="0" lvl="0">
              <a:lnSpc>
                <a:spcPts val="3079"/>
              </a:lnSpc>
              <a:spcBef>
                <a:spcPct val="0"/>
              </a:spcBef>
            </a:pPr>
            <a:r>
              <a:rPr lang="en-US" sz="2199" strike="noStrike" u="none">
                <a:solidFill>
                  <a:srgbClr val="000000"/>
                </a:solidFill>
                <a:latin typeface="HK Grotesk"/>
                <a:ea typeface="HK Grotesk"/>
                <a:cs typeface="HK Grotesk"/>
                <a:sym typeface="HK Grotesk"/>
              </a:rPr>
              <a:t>• Une sécurité maximale des informations recueillies dans le cadre de cette recherche</a:t>
            </a:r>
          </a:p>
          <a:p>
            <a:pPr algn="l" marL="0" indent="0" lvl="0">
              <a:lnSpc>
                <a:spcPts val="3079"/>
              </a:lnSpc>
              <a:spcBef>
                <a:spcPct val="0"/>
              </a:spcBef>
            </a:pPr>
          </a:p>
          <a:p>
            <a:pPr algn="l" marL="0" indent="0" lvl="0">
              <a:lnSpc>
                <a:spcPts val="3079"/>
              </a:lnSpc>
              <a:spcBef>
                <a:spcPct val="0"/>
              </a:spcBef>
            </a:pPr>
            <a:r>
              <a:rPr lang="en-US" sz="2199" strike="noStrike" u="none">
                <a:solidFill>
                  <a:srgbClr val="000000"/>
                </a:solidFill>
                <a:latin typeface="HK Grotesk"/>
                <a:ea typeface="HK Grotesk"/>
                <a:cs typeface="HK Grotesk"/>
                <a:sym typeface="HK Grotesk"/>
              </a:rPr>
              <a:t>Nous vous remercions sincèrement pour votre participation et votre contribution à l'étude EndoDoute.</a:t>
            </a:r>
          </a:p>
        </p:txBody>
      </p:sp>
      <p:grpSp>
        <p:nvGrpSpPr>
          <p:cNvPr name="Group 8" id="8"/>
          <p:cNvGrpSpPr/>
          <p:nvPr/>
        </p:nvGrpSpPr>
        <p:grpSpPr>
          <a:xfrm rot="0">
            <a:off x="0" y="9144000"/>
            <a:ext cx="5753100" cy="1143000"/>
            <a:chOff x="0" y="0"/>
            <a:chExt cx="7670800" cy="1524000"/>
          </a:xfrm>
        </p:grpSpPr>
        <p:sp>
          <p:nvSpPr>
            <p:cNvPr name="Freeform 9" id="9"/>
            <p:cNvSpPr/>
            <p:nvPr/>
          </p:nvSpPr>
          <p:spPr>
            <a:xfrm flipH="false" flipV="false" rot="0">
              <a:off x="0" y="0"/>
              <a:ext cx="7670800" cy="1524000"/>
            </a:xfrm>
            <a:custGeom>
              <a:avLst/>
              <a:gdLst/>
              <a:ahLst/>
              <a:cxnLst/>
              <a:rect r="r" b="b" t="t" l="l"/>
              <a:pathLst>
                <a:path h="1524000" w="7670800">
                  <a:moveTo>
                    <a:pt x="0" y="0"/>
                  </a:moveTo>
                  <a:lnTo>
                    <a:pt x="7670800" y="0"/>
                  </a:lnTo>
                  <a:lnTo>
                    <a:pt x="7670800" y="1524000"/>
                  </a:lnTo>
                  <a:lnTo>
                    <a:pt x="0" y="1524000"/>
                  </a:lnTo>
                  <a:close/>
                </a:path>
              </a:pathLst>
            </a:custGeom>
            <a:solidFill>
              <a:srgbClr val="1D7144"/>
            </a:solidFill>
          </p:spPr>
        </p:sp>
      </p:grpSp>
      <p:grpSp>
        <p:nvGrpSpPr>
          <p:cNvPr name="Group 10" id="10"/>
          <p:cNvGrpSpPr/>
          <p:nvPr/>
        </p:nvGrpSpPr>
        <p:grpSpPr>
          <a:xfrm rot="0">
            <a:off x="5743575" y="9144000"/>
            <a:ext cx="6858000" cy="1143000"/>
            <a:chOff x="0" y="0"/>
            <a:chExt cx="9144000" cy="1524000"/>
          </a:xfrm>
        </p:grpSpPr>
        <p:sp>
          <p:nvSpPr>
            <p:cNvPr name="Freeform 11" id="11"/>
            <p:cNvSpPr/>
            <p:nvPr/>
          </p:nvSpPr>
          <p:spPr>
            <a:xfrm flipH="false" flipV="false" rot="0">
              <a:off x="0" y="0"/>
              <a:ext cx="9144000" cy="1524000"/>
            </a:xfrm>
            <a:custGeom>
              <a:avLst/>
              <a:gdLst/>
              <a:ahLst/>
              <a:cxnLst/>
              <a:rect r="r" b="b" t="t" l="l"/>
              <a:pathLst>
                <a:path h="1524000" w="9144000">
                  <a:moveTo>
                    <a:pt x="0" y="0"/>
                  </a:moveTo>
                  <a:lnTo>
                    <a:pt x="9144000" y="0"/>
                  </a:lnTo>
                  <a:lnTo>
                    <a:pt x="9144000" y="1524000"/>
                  </a:lnTo>
                  <a:lnTo>
                    <a:pt x="0" y="1524000"/>
                  </a:lnTo>
                  <a:close/>
                </a:path>
              </a:pathLst>
            </a:custGeom>
            <a:solidFill>
              <a:srgbClr val="76DD94"/>
            </a:solidFill>
          </p:spPr>
        </p:sp>
      </p:grpSp>
      <p:grpSp>
        <p:nvGrpSpPr>
          <p:cNvPr name="Group 12" id="12"/>
          <p:cNvGrpSpPr/>
          <p:nvPr/>
        </p:nvGrpSpPr>
        <p:grpSpPr>
          <a:xfrm rot="0">
            <a:off x="12592050" y="9144000"/>
            <a:ext cx="5695950" cy="1143000"/>
            <a:chOff x="0" y="0"/>
            <a:chExt cx="7594600" cy="1524000"/>
          </a:xfrm>
        </p:grpSpPr>
        <p:sp>
          <p:nvSpPr>
            <p:cNvPr name="Freeform 13" id="13"/>
            <p:cNvSpPr/>
            <p:nvPr/>
          </p:nvSpPr>
          <p:spPr>
            <a:xfrm flipH="false" flipV="false" rot="0">
              <a:off x="0" y="0"/>
              <a:ext cx="7594600" cy="1524000"/>
            </a:xfrm>
            <a:custGeom>
              <a:avLst/>
              <a:gdLst/>
              <a:ahLst/>
              <a:cxnLst/>
              <a:rect r="r" b="b" t="t" l="l"/>
              <a:pathLst>
                <a:path h="1524000" w="7594600">
                  <a:moveTo>
                    <a:pt x="0" y="0"/>
                  </a:moveTo>
                  <a:lnTo>
                    <a:pt x="7594600" y="0"/>
                  </a:lnTo>
                  <a:lnTo>
                    <a:pt x="7594600" y="1524000"/>
                  </a:lnTo>
                  <a:lnTo>
                    <a:pt x="0" y="1524000"/>
                  </a:lnTo>
                  <a:close/>
                </a:path>
              </a:pathLst>
            </a:custGeom>
            <a:solidFill>
              <a:srgbClr val="005CE6"/>
            </a:solidFill>
          </p:spPr>
        </p:sp>
      </p:gr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5F5EF"/>
        </a:solidFill>
      </p:bgPr>
    </p:bg>
    <p:spTree>
      <p:nvGrpSpPr>
        <p:cNvPr id="1" name=""/>
        <p:cNvGrpSpPr/>
        <p:nvPr/>
      </p:nvGrpSpPr>
      <p:grpSpPr>
        <a:xfrm>
          <a:off x="0" y="0"/>
          <a:ext cx="0" cy="0"/>
          <a:chOff x="0" y="0"/>
          <a:chExt cx="0" cy="0"/>
        </a:xfrm>
      </p:grpSpPr>
      <p:grpSp>
        <p:nvGrpSpPr>
          <p:cNvPr name="Group 2" id="2"/>
          <p:cNvGrpSpPr/>
          <p:nvPr/>
        </p:nvGrpSpPr>
        <p:grpSpPr>
          <a:xfrm rot="0">
            <a:off x="5753100" y="809625"/>
            <a:ext cx="9515475" cy="219075"/>
            <a:chOff x="0" y="0"/>
            <a:chExt cx="12687300" cy="292100"/>
          </a:xfrm>
        </p:grpSpPr>
        <p:sp>
          <p:nvSpPr>
            <p:cNvPr name="Freeform 3" id="3"/>
            <p:cNvSpPr/>
            <p:nvPr/>
          </p:nvSpPr>
          <p:spPr>
            <a:xfrm flipH="false" flipV="false" rot="0">
              <a:off x="0" y="0"/>
              <a:ext cx="12687300" cy="292100"/>
            </a:xfrm>
            <a:custGeom>
              <a:avLst/>
              <a:gdLst/>
              <a:ahLst/>
              <a:cxnLst/>
              <a:rect r="r" b="b" t="t" l="l"/>
              <a:pathLst>
                <a:path h="292100" w="12687300">
                  <a:moveTo>
                    <a:pt x="0" y="0"/>
                  </a:moveTo>
                  <a:lnTo>
                    <a:pt x="12687300" y="0"/>
                  </a:lnTo>
                  <a:lnTo>
                    <a:pt x="12687300" y="292100"/>
                  </a:lnTo>
                  <a:lnTo>
                    <a:pt x="0" y="292100"/>
                  </a:lnTo>
                  <a:close/>
                </a:path>
              </a:pathLst>
            </a:custGeom>
            <a:solidFill>
              <a:srgbClr val="000000"/>
            </a:solidFill>
          </p:spPr>
        </p:sp>
      </p:grpSp>
      <p:sp>
        <p:nvSpPr>
          <p:cNvPr name="TextBox 4" id="4"/>
          <p:cNvSpPr txBox="true"/>
          <p:nvPr/>
        </p:nvSpPr>
        <p:spPr>
          <a:xfrm rot="0">
            <a:off x="1028700" y="790575"/>
            <a:ext cx="4733925" cy="219075"/>
          </a:xfrm>
          <a:prstGeom prst="rect">
            <a:avLst/>
          </a:prstGeom>
        </p:spPr>
        <p:txBody>
          <a:bodyPr anchor="t" rtlCol="false" tIns="0" lIns="0" bIns="0" rIns="0">
            <a:spAutoFit/>
          </a:bodyPr>
          <a:lstStyle/>
          <a:p>
            <a:pPr algn="l" marL="0" indent="0" lvl="0">
              <a:lnSpc>
                <a:spcPts val="1620"/>
              </a:lnSpc>
              <a:spcBef>
                <a:spcPct val="0"/>
              </a:spcBef>
            </a:pPr>
            <a:r>
              <a:rPr lang="en-US" sz="1350" strike="noStrike" u="none">
                <a:solidFill>
                  <a:srgbClr val="000000"/>
                </a:solidFill>
                <a:latin typeface="Poppins"/>
                <a:ea typeface="Poppins"/>
                <a:cs typeface="Poppins"/>
                <a:sym typeface="Poppins"/>
              </a:rPr>
              <a:t>ÉTUDE ENDODOUTE — KIT ENDODOUTE</a:t>
            </a:r>
          </a:p>
        </p:txBody>
      </p:sp>
      <p:sp>
        <p:nvSpPr>
          <p:cNvPr name="TextBox 5" id="5"/>
          <p:cNvSpPr txBox="true"/>
          <p:nvPr/>
        </p:nvSpPr>
        <p:spPr>
          <a:xfrm rot="0">
            <a:off x="1428750" y="1857375"/>
            <a:ext cx="7620000" cy="771525"/>
          </a:xfrm>
          <a:prstGeom prst="rect">
            <a:avLst/>
          </a:prstGeom>
        </p:spPr>
        <p:txBody>
          <a:bodyPr anchor="t" rtlCol="false" tIns="0" lIns="0" bIns="0" rIns="0">
            <a:spAutoFit/>
          </a:bodyPr>
          <a:lstStyle/>
          <a:p>
            <a:pPr algn="l" marL="0" indent="0" lvl="0">
              <a:lnSpc>
                <a:spcPts val="5759"/>
              </a:lnSpc>
              <a:spcBef>
                <a:spcPct val="0"/>
              </a:spcBef>
            </a:pPr>
            <a:r>
              <a:rPr lang="en-US" sz="4800" strike="noStrike" u="none">
                <a:solidFill>
                  <a:srgbClr val="000000"/>
                </a:solidFill>
                <a:latin typeface="Poppins"/>
                <a:ea typeface="Poppins"/>
                <a:cs typeface="Poppins"/>
                <a:sym typeface="Poppins"/>
              </a:rPr>
              <a:t>Le kit EndoDoute</a:t>
            </a:r>
          </a:p>
        </p:txBody>
      </p:sp>
      <p:sp>
        <p:nvSpPr>
          <p:cNvPr name="TextBox 6" id="6"/>
          <p:cNvSpPr txBox="true"/>
          <p:nvPr/>
        </p:nvSpPr>
        <p:spPr>
          <a:xfrm rot="0">
            <a:off x="1428750" y="2743200"/>
            <a:ext cx="4762500" cy="285750"/>
          </a:xfrm>
          <a:prstGeom prst="rect">
            <a:avLst/>
          </a:prstGeom>
        </p:spPr>
        <p:txBody>
          <a:bodyPr anchor="t" rtlCol="false" tIns="0" lIns="0" bIns="0" rIns="0">
            <a:spAutoFit/>
          </a:bodyPr>
          <a:lstStyle/>
          <a:p>
            <a:pPr algn="l" marL="0" indent="0" lvl="0">
              <a:lnSpc>
                <a:spcPts val="2160"/>
              </a:lnSpc>
              <a:spcBef>
                <a:spcPct val="0"/>
              </a:spcBef>
            </a:pPr>
            <a:r>
              <a:rPr lang="en-US" sz="1800" strike="noStrike" u="none">
                <a:solidFill>
                  <a:srgbClr val="000000"/>
                </a:solidFill>
                <a:latin typeface="Poppins"/>
                <a:ea typeface="Poppins"/>
                <a:cs typeface="Poppins"/>
                <a:sym typeface="Poppins"/>
              </a:rPr>
              <a:t>CONTENU DU KIT</a:t>
            </a:r>
          </a:p>
        </p:txBody>
      </p:sp>
      <p:sp>
        <p:nvSpPr>
          <p:cNvPr name="TextBox 7" id="7"/>
          <p:cNvSpPr txBox="true"/>
          <p:nvPr/>
        </p:nvSpPr>
        <p:spPr>
          <a:xfrm rot="0">
            <a:off x="1428750" y="3286125"/>
            <a:ext cx="7143750" cy="4225925"/>
          </a:xfrm>
          <a:prstGeom prst="rect">
            <a:avLst/>
          </a:prstGeom>
        </p:spPr>
        <p:txBody>
          <a:bodyPr anchor="t" rtlCol="false" tIns="0" lIns="0" bIns="0" rIns="0">
            <a:spAutoFit/>
          </a:bodyPr>
          <a:lstStyle/>
          <a:p>
            <a:pPr algn="l" marL="0" indent="0" lvl="0">
              <a:lnSpc>
                <a:spcPts val="2800"/>
              </a:lnSpc>
              <a:spcBef>
                <a:spcPct val="0"/>
              </a:spcBef>
            </a:pPr>
            <a:r>
              <a:rPr lang="en-US" sz="2000" strike="noStrike" u="none">
                <a:solidFill>
                  <a:srgbClr val="000000"/>
                </a:solidFill>
                <a:latin typeface="HK Grotesk"/>
                <a:ea typeface="HK Grotesk"/>
                <a:cs typeface="HK Grotesk"/>
                <a:sym typeface="HK Grotesk"/>
              </a:rPr>
              <a:t>Dans votre kit EndoDoute, vous trouverez plusieurs dispositifs et produits destinés à vous accompagner dans la gestion des douleurs intimes liées à l'endométriose :</a:t>
            </a:r>
          </a:p>
          <a:p>
            <a:pPr algn="l" marL="0" indent="0" lvl="0">
              <a:lnSpc>
                <a:spcPts val="2800"/>
              </a:lnSpc>
              <a:spcBef>
                <a:spcPct val="0"/>
              </a:spcBef>
            </a:pPr>
          </a:p>
          <a:p>
            <a:pPr algn="l" marL="0" indent="0" lvl="0">
              <a:lnSpc>
                <a:spcPts val="2800"/>
              </a:lnSpc>
              <a:spcBef>
                <a:spcPct val="0"/>
              </a:spcBef>
            </a:pPr>
            <a:r>
              <a:rPr lang="en-US" sz="2000" strike="noStrike" u="none">
                <a:solidFill>
                  <a:srgbClr val="000000"/>
                </a:solidFill>
                <a:latin typeface="HK Grotesk"/>
                <a:ea typeface="HK Grotesk"/>
                <a:cs typeface="HK Grotesk"/>
                <a:sym typeface="HK Grotesk"/>
              </a:rPr>
              <a:t>• Gel lubrifiant au CBD</a:t>
            </a:r>
          </a:p>
          <a:p>
            <a:pPr algn="l" marL="0" indent="0" lvl="0">
              <a:lnSpc>
                <a:spcPts val="2800"/>
              </a:lnSpc>
              <a:spcBef>
                <a:spcPct val="0"/>
              </a:spcBef>
            </a:pPr>
            <a:r>
              <a:rPr lang="en-US" sz="2000" strike="noStrike" u="none">
                <a:solidFill>
                  <a:srgbClr val="000000"/>
                </a:solidFill>
                <a:latin typeface="HK Grotesk"/>
                <a:ea typeface="HK Grotesk"/>
                <a:cs typeface="HK Grotesk"/>
                <a:sym typeface="HK Grotesk"/>
              </a:rPr>
              <a:t>• Ovules à l'acide hyaluronique</a:t>
            </a:r>
          </a:p>
          <a:p>
            <a:pPr algn="l" marL="0" indent="0" lvl="0">
              <a:lnSpc>
                <a:spcPts val="2800"/>
              </a:lnSpc>
              <a:spcBef>
                <a:spcPct val="0"/>
              </a:spcBef>
            </a:pPr>
            <a:r>
              <a:rPr lang="en-US" sz="2000" strike="noStrike" u="none">
                <a:solidFill>
                  <a:srgbClr val="000000"/>
                </a:solidFill>
                <a:latin typeface="HK Grotesk"/>
                <a:ea typeface="HK Grotesk"/>
                <a:cs typeface="HK Grotesk"/>
                <a:sym typeface="HK Grotesk"/>
              </a:rPr>
              <a:t>• Anneaux limiteurs de pénétration EndoRing</a:t>
            </a:r>
          </a:p>
          <a:p>
            <a:pPr algn="l" marL="0" indent="0" lvl="0">
              <a:lnSpc>
                <a:spcPts val="2800"/>
              </a:lnSpc>
              <a:spcBef>
                <a:spcPct val="0"/>
              </a:spcBef>
            </a:pPr>
            <a:r>
              <a:rPr lang="en-US" sz="2000" strike="noStrike" u="none">
                <a:solidFill>
                  <a:srgbClr val="000000"/>
                </a:solidFill>
                <a:latin typeface="HK Grotesk"/>
                <a:ea typeface="HK Grotesk"/>
                <a:cs typeface="HK Grotesk"/>
                <a:sym typeface="HK Grotesk"/>
              </a:rPr>
              <a:t>• PEA (complément alimentaire anti-inflammatoire)</a:t>
            </a:r>
          </a:p>
          <a:p>
            <a:pPr algn="l" marL="0" indent="0" lvl="0">
              <a:lnSpc>
                <a:spcPts val="2800"/>
              </a:lnSpc>
              <a:spcBef>
                <a:spcPct val="0"/>
              </a:spcBef>
            </a:pPr>
            <a:r>
              <a:rPr lang="en-US" sz="2000" strike="noStrike" u="none">
                <a:solidFill>
                  <a:srgbClr val="000000"/>
                </a:solidFill>
                <a:latin typeface="HK Grotesk"/>
                <a:ea typeface="HK Grotesk"/>
                <a:cs typeface="HK Grotesk"/>
                <a:sym typeface="HK Grotesk"/>
              </a:rPr>
              <a:t>• Cyclosoft</a:t>
            </a:r>
          </a:p>
          <a:p>
            <a:pPr algn="l" marL="0" indent="0" lvl="0">
              <a:lnSpc>
                <a:spcPts val="2800"/>
              </a:lnSpc>
              <a:spcBef>
                <a:spcPct val="0"/>
              </a:spcBef>
            </a:pPr>
            <a:r>
              <a:rPr lang="en-US" sz="2000" strike="noStrike" u="none">
                <a:solidFill>
                  <a:srgbClr val="000000"/>
                </a:solidFill>
                <a:latin typeface="HK Grotesk"/>
                <a:ea typeface="HK Grotesk"/>
                <a:cs typeface="HK Grotesk"/>
                <a:sym typeface="HK Grotesk"/>
              </a:rPr>
              <a:t>• Huile au CBD 20 %</a:t>
            </a:r>
          </a:p>
          <a:p>
            <a:pPr algn="l" marL="0" indent="0" lvl="0">
              <a:lnSpc>
                <a:spcPts val="2800"/>
              </a:lnSpc>
              <a:spcBef>
                <a:spcPct val="0"/>
              </a:spcBef>
            </a:pPr>
            <a:r>
              <a:rPr lang="en-US" sz="2000" strike="noStrike" u="none">
                <a:solidFill>
                  <a:srgbClr val="000000"/>
                </a:solidFill>
                <a:latin typeface="HK Grotesk"/>
                <a:ea typeface="HK Grotesk"/>
                <a:cs typeface="HK Grotesk"/>
                <a:sym typeface="HK Grotesk"/>
              </a:rPr>
              <a:t>• Guide pratique « Endométriose et Sexualité »</a:t>
            </a:r>
          </a:p>
          <a:p>
            <a:pPr algn="l" marL="0" indent="0" lvl="0">
              <a:lnSpc>
                <a:spcPts val="2800"/>
              </a:lnSpc>
              <a:spcBef>
                <a:spcPct val="0"/>
              </a:spcBef>
            </a:pPr>
            <a:r>
              <a:rPr lang="en-US" sz="2000" strike="noStrike" u="none">
                <a:solidFill>
                  <a:srgbClr val="000000"/>
                </a:solidFill>
                <a:latin typeface="HK Grotesk"/>
                <a:ea typeface="HK Grotesk"/>
                <a:cs typeface="HK Grotesk"/>
                <a:sym typeface="HK Grotesk"/>
              </a:rPr>
              <a:t>• TENS vaginal</a:t>
            </a:r>
          </a:p>
        </p:txBody>
      </p:sp>
      <p:grpSp>
        <p:nvGrpSpPr>
          <p:cNvPr name="Group 8" id="8"/>
          <p:cNvGrpSpPr/>
          <p:nvPr/>
        </p:nvGrpSpPr>
        <p:grpSpPr>
          <a:xfrm rot="0">
            <a:off x="9574453" y="1028700"/>
            <a:ext cx="6746421" cy="8095705"/>
            <a:chOff x="0" y="0"/>
            <a:chExt cx="6350000" cy="7620000"/>
          </a:xfrm>
        </p:grpSpPr>
        <p:sp>
          <p:nvSpPr>
            <p:cNvPr name="Freeform 9" id="9"/>
            <p:cNvSpPr/>
            <p:nvPr/>
          </p:nvSpPr>
          <p:spPr>
            <a:xfrm flipH="false" flipV="false" rot="0">
              <a:off x="0" y="0"/>
              <a:ext cx="6350000" cy="7620000"/>
            </a:xfrm>
            <a:custGeom>
              <a:avLst/>
              <a:gdLst/>
              <a:ahLst/>
              <a:cxnLst/>
              <a:rect r="r" b="b" t="t" l="l"/>
              <a:pathLst>
                <a:path h="7620000" w="6350000">
                  <a:moveTo>
                    <a:pt x="635000" y="0"/>
                  </a:moveTo>
                  <a:lnTo>
                    <a:pt x="5715000" y="0"/>
                  </a:lnTo>
                  <a:cubicBezTo>
                    <a:pt x="6065701" y="0"/>
                    <a:pt x="6350000" y="284299"/>
                    <a:pt x="6350000" y="635000"/>
                  </a:cubicBezTo>
                  <a:lnTo>
                    <a:pt x="6350000" y="6985000"/>
                  </a:lnTo>
                  <a:cubicBezTo>
                    <a:pt x="6350000" y="7335701"/>
                    <a:pt x="6065701" y="7620000"/>
                    <a:pt x="5715000" y="7620000"/>
                  </a:cubicBezTo>
                  <a:lnTo>
                    <a:pt x="635000" y="7620000"/>
                  </a:lnTo>
                  <a:cubicBezTo>
                    <a:pt x="284299" y="7620000"/>
                    <a:pt x="0" y="7335701"/>
                    <a:pt x="0" y="6985000"/>
                  </a:cubicBezTo>
                  <a:lnTo>
                    <a:pt x="0" y="635000"/>
                  </a:lnTo>
                  <a:cubicBezTo>
                    <a:pt x="0" y="284299"/>
                    <a:pt x="284299" y="0"/>
                    <a:pt x="635000" y="0"/>
                  </a:cubicBezTo>
                  <a:close/>
                </a:path>
              </a:pathLst>
            </a:custGeom>
            <a:blipFill>
              <a:blip r:embed="rId2"/>
              <a:stretch>
                <a:fillRect l="0" t="-5622" r="0" b="-5622"/>
              </a:stretch>
            </a:blipFill>
          </p:spPr>
        </p:sp>
      </p:grpSp>
      <p:grpSp>
        <p:nvGrpSpPr>
          <p:cNvPr name="Group 10" id="10"/>
          <p:cNvGrpSpPr/>
          <p:nvPr/>
        </p:nvGrpSpPr>
        <p:grpSpPr>
          <a:xfrm rot="0">
            <a:off x="0" y="9144000"/>
            <a:ext cx="5753100" cy="1143000"/>
            <a:chOff x="0" y="0"/>
            <a:chExt cx="7670800" cy="1524000"/>
          </a:xfrm>
        </p:grpSpPr>
        <p:sp>
          <p:nvSpPr>
            <p:cNvPr name="Freeform 11" id="11"/>
            <p:cNvSpPr/>
            <p:nvPr/>
          </p:nvSpPr>
          <p:spPr>
            <a:xfrm flipH="false" flipV="false" rot="0">
              <a:off x="0" y="0"/>
              <a:ext cx="7670800" cy="1524000"/>
            </a:xfrm>
            <a:custGeom>
              <a:avLst/>
              <a:gdLst/>
              <a:ahLst/>
              <a:cxnLst/>
              <a:rect r="r" b="b" t="t" l="l"/>
              <a:pathLst>
                <a:path h="1524000" w="7670800">
                  <a:moveTo>
                    <a:pt x="0" y="0"/>
                  </a:moveTo>
                  <a:lnTo>
                    <a:pt x="7670800" y="0"/>
                  </a:lnTo>
                  <a:lnTo>
                    <a:pt x="7670800" y="1524000"/>
                  </a:lnTo>
                  <a:lnTo>
                    <a:pt x="0" y="1524000"/>
                  </a:lnTo>
                  <a:close/>
                </a:path>
              </a:pathLst>
            </a:custGeom>
            <a:solidFill>
              <a:srgbClr val="1D7144"/>
            </a:solidFill>
          </p:spPr>
        </p:sp>
      </p:grpSp>
      <p:grpSp>
        <p:nvGrpSpPr>
          <p:cNvPr name="Group 12" id="12"/>
          <p:cNvGrpSpPr/>
          <p:nvPr/>
        </p:nvGrpSpPr>
        <p:grpSpPr>
          <a:xfrm rot="0">
            <a:off x="5743575" y="9144000"/>
            <a:ext cx="6858000" cy="1143000"/>
            <a:chOff x="0" y="0"/>
            <a:chExt cx="9144000" cy="1524000"/>
          </a:xfrm>
        </p:grpSpPr>
        <p:sp>
          <p:nvSpPr>
            <p:cNvPr name="Freeform 13" id="13"/>
            <p:cNvSpPr/>
            <p:nvPr/>
          </p:nvSpPr>
          <p:spPr>
            <a:xfrm flipH="false" flipV="false" rot="0">
              <a:off x="0" y="0"/>
              <a:ext cx="9144000" cy="1524000"/>
            </a:xfrm>
            <a:custGeom>
              <a:avLst/>
              <a:gdLst/>
              <a:ahLst/>
              <a:cxnLst/>
              <a:rect r="r" b="b" t="t" l="l"/>
              <a:pathLst>
                <a:path h="1524000" w="9144000">
                  <a:moveTo>
                    <a:pt x="0" y="0"/>
                  </a:moveTo>
                  <a:lnTo>
                    <a:pt x="9144000" y="0"/>
                  </a:lnTo>
                  <a:lnTo>
                    <a:pt x="9144000" y="1524000"/>
                  </a:lnTo>
                  <a:lnTo>
                    <a:pt x="0" y="1524000"/>
                  </a:lnTo>
                  <a:close/>
                </a:path>
              </a:pathLst>
            </a:custGeom>
            <a:solidFill>
              <a:srgbClr val="76DD94"/>
            </a:solidFill>
          </p:spPr>
        </p:sp>
      </p:grpSp>
      <p:grpSp>
        <p:nvGrpSpPr>
          <p:cNvPr name="Group 14" id="14"/>
          <p:cNvGrpSpPr/>
          <p:nvPr/>
        </p:nvGrpSpPr>
        <p:grpSpPr>
          <a:xfrm rot="0">
            <a:off x="12592050" y="9144000"/>
            <a:ext cx="5695950" cy="1143000"/>
            <a:chOff x="0" y="0"/>
            <a:chExt cx="7594600" cy="1524000"/>
          </a:xfrm>
        </p:grpSpPr>
        <p:sp>
          <p:nvSpPr>
            <p:cNvPr name="Freeform 15" id="15"/>
            <p:cNvSpPr/>
            <p:nvPr/>
          </p:nvSpPr>
          <p:spPr>
            <a:xfrm flipH="false" flipV="false" rot="0">
              <a:off x="0" y="0"/>
              <a:ext cx="7594600" cy="1524000"/>
            </a:xfrm>
            <a:custGeom>
              <a:avLst/>
              <a:gdLst/>
              <a:ahLst/>
              <a:cxnLst/>
              <a:rect r="r" b="b" t="t" l="l"/>
              <a:pathLst>
                <a:path h="1524000" w="7594600">
                  <a:moveTo>
                    <a:pt x="0" y="0"/>
                  </a:moveTo>
                  <a:lnTo>
                    <a:pt x="7594600" y="0"/>
                  </a:lnTo>
                  <a:lnTo>
                    <a:pt x="7594600" y="1524000"/>
                  </a:lnTo>
                  <a:lnTo>
                    <a:pt x="0" y="1524000"/>
                  </a:lnTo>
                  <a:close/>
                </a:path>
              </a:pathLst>
            </a:custGeom>
            <a:solidFill>
              <a:srgbClr val="005CE6"/>
            </a:solidFill>
          </p:spPr>
        </p:sp>
      </p:gr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5F5EF"/>
        </a:solidFill>
      </p:bgPr>
    </p:bg>
    <p:spTree>
      <p:nvGrpSpPr>
        <p:cNvPr id="1" name=""/>
        <p:cNvGrpSpPr/>
        <p:nvPr/>
      </p:nvGrpSpPr>
      <p:grpSpPr>
        <a:xfrm>
          <a:off x="0" y="0"/>
          <a:ext cx="0" cy="0"/>
          <a:chOff x="0" y="0"/>
          <a:chExt cx="0" cy="0"/>
        </a:xfrm>
      </p:grpSpPr>
      <p:grpSp>
        <p:nvGrpSpPr>
          <p:cNvPr name="Group 2" id="2"/>
          <p:cNvGrpSpPr/>
          <p:nvPr/>
        </p:nvGrpSpPr>
        <p:grpSpPr>
          <a:xfrm rot="0">
            <a:off x="5753100" y="809625"/>
            <a:ext cx="9515475" cy="219075"/>
            <a:chOff x="0" y="0"/>
            <a:chExt cx="12687300" cy="292100"/>
          </a:xfrm>
        </p:grpSpPr>
        <p:sp>
          <p:nvSpPr>
            <p:cNvPr name="Freeform 3" id="3"/>
            <p:cNvSpPr/>
            <p:nvPr/>
          </p:nvSpPr>
          <p:spPr>
            <a:xfrm flipH="false" flipV="false" rot="0">
              <a:off x="0" y="0"/>
              <a:ext cx="12687300" cy="292100"/>
            </a:xfrm>
            <a:custGeom>
              <a:avLst/>
              <a:gdLst/>
              <a:ahLst/>
              <a:cxnLst/>
              <a:rect r="r" b="b" t="t" l="l"/>
              <a:pathLst>
                <a:path h="292100" w="12687300">
                  <a:moveTo>
                    <a:pt x="0" y="0"/>
                  </a:moveTo>
                  <a:lnTo>
                    <a:pt x="12687300" y="0"/>
                  </a:lnTo>
                  <a:lnTo>
                    <a:pt x="12687300" y="292100"/>
                  </a:lnTo>
                  <a:lnTo>
                    <a:pt x="0" y="292100"/>
                  </a:lnTo>
                  <a:close/>
                </a:path>
              </a:pathLst>
            </a:custGeom>
            <a:solidFill>
              <a:srgbClr val="000000"/>
            </a:solidFill>
          </p:spPr>
        </p:sp>
      </p:grpSp>
      <p:sp>
        <p:nvSpPr>
          <p:cNvPr name="TextBox 4" id="4"/>
          <p:cNvSpPr txBox="true"/>
          <p:nvPr/>
        </p:nvSpPr>
        <p:spPr>
          <a:xfrm rot="0">
            <a:off x="1028700" y="790575"/>
            <a:ext cx="4733925" cy="219075"/>
          </a:xfrm>
          <a:prstGeom prst="rect">
            <a:avLst/>
          </a:prstGeom>
        </p:spPr>
        <p:txBody>
          <a:bodyPr anchor="t" rtlCol="false" tIns="0" lIns="0" bIns="0" rIns="0">
            <a:spAutoFit/>
          </a:bodyPr>
          <a:lstStyle/>
          <a:p>
            <a:pPr algn="l" marL="0" indent="0" lvl="0">
              <a:lnSpc>
                <a:spcPts val="1620"/>
              </a:lnSpc>
              <a:spcBef>
                <a:spcPct val="0"/>
              </a:spcBef>
            </a:pPr>
            <a:r>
              <a:rPr lang="en-US" sz="1350" strike="noStrike" u="none">
                <a:solidFill>
                  <a:srgbClr val="000000"/>
                </a:solidFill>
                <a:latin typeface="Poppins"/>
                <a:ea typeface="Poppins"/>
                <a:cs typeface="Poppins"/>
                <a:sym typeface="Poppins"/>
              </a:rPr>
              <a:t>ÉTUDE ENDODOUTE — KIT ENDODOUTE</a:t>
            </a:r>
          </a:p>
        </p:txBody>
      </p:sp>
      <p:sp>
        <p:nvSpPr>
          <p:cNvPr name="TextBox 5" id="5"/>
          <p:cNvSpPr txBox="true"/>
          <p:nvPr/>
        </p:nvSpPr>
        <p:spPr>
          <a:xfrm rot="0">
            <a:off x="1428750" y="1866900"/>
            <a:ext cx="8572500" cy="676275"/>
          </a:xfrm>
          <a:prstGeom prst="rect">
            <a:avLst/>
          </a:prstGeom>
        </p:spPr>
        <p:txBody>
          <a:bodyPr anchor="t" rtlCol="false" tIns="0" lIns="0" bIns="0" rIns="0">
            <a:spAutoFit/>
          </a:bodyPr>
          <a:lstStyle/>
          <a:p>
            <a:pPr algn="l" marL="0" indent="0" lvl="0">
              <a:lnSpc>
                <a:spcPts val="5040"/>
              </a:lnSpc>
              <a:spcBef>
                <a:spcPct val="0"/>
              </a:spcBef>
            </a:pPr>
            <a:r>
              <a:rPr lang="en-US" sz="4200" strike="noStrike" u="none">
                <a:solidFill>
                  <a:srgbClr val="000000"/>
                </a:solidFill>
                <a:latin typeface="Poppins"/>
                <a:ea typeface="Poppins"/>
                <a:cs typeface="Poppins"/>
                <a:sym typeface="Poppins"/>
              </a:rPr>
              <a:t>Gel CBD, Ovules et EndoRing</a:t>
            </a:r>
          </a:p>
        </p:txBody>
      </p:sp>
      <p:sp>
        <p:nvSpPr>
          <p:cNvPr name="TextBox 6" id="6"/>
          <p:cNvSpPr txBox="true"/>
          <p:nvPr/>
        </p:nvSpPr>
        <p:spPr>
          <a:xfrm rot="0">
            <a:off x="1428750" y="2743200"/>
            <a:ext cx="4762500" cy="257175"/>
          </a:xfrm>
          <a:prstGeom prst="rect">
            <a:avLst/>
          </a:prstGeom>
        </p:spPr>
        <p:txBody>
          <a:bodyPr anchor="t" rtlCol="false" tIns="0" lIns="0" bIns="0" rIns="0">
            <a:spAutoFit/>
          </a:bodyPr>
          <a:lstStyle/>
          <a:p>
            <a:pPr algn="l" marL="0" indent="0" lvl="0">
              <a:lnSpc>
                <a:spcPts val="1919"/>
              </a:lnSpc>
              <a:spcBef>
                <a:spcPct val="0"/>
              </a:spcBef>
            </a:pPr>
            <a:r>
              <a:rPr lang="en-US" sz="1599" strike="noStrike" u="none">
                <a:solidFill>
                  <a:srgbClr val="1D7144"/>
                </a:solidFill>
                <a:latin typeface="Poppins"/>
                <a:ea typeface="Poppins"/>
                <a:cs typeface="Poppins"/>
                <a:sym typeface="Poppins"/>
              </a:rPr>
              <a:t>GEL LUBRIFIANT AU CBD</a:t>
            </a:r>
          </a:p>
        </p:txBody>
      </p:sp>
      <p:sp>
        <p:nvSpPr>
          <p:cNvPr name="TextBox 7" id="7"/>
          <p:cNvSpPr txBox="true"/>
          <p:nvPr/>
        </p:nvSpPr>
        <p:spPr>
          <a:xfrm rot="0">
            <a:off x="1428750" y="3009900"/>
            <a:ext cx="7143750" cy="935355"/>
          </a:xfrm>
          <a:prstGeom prst="rect">
            <a:avLst/>
          </a:prstGeom>
        </p:spPr>
        <p:txBody>
          <a:bodyPr anchor="t" rtlCol="false" tIns="0" lIns="0" bIns="0" rIns="0">
            <a:spAutoFit/>
          </a:bodyPr>
          <a:lstStyle/>
          <a:p>
            <a:pPr algn="l" marL="0" indent="0" lvl="0">
              <a:lnSpc>
                <a:spcPts val="2520"/>
              </a:lnSpc>
              <a:spcBef>
                <a:spcPct val="0"/>
              </a:spcBef>
            </a:pPr>
            <a:r>
              <a:rPr lang="en-US" sz="1800" strike="noStrike" u="none">
                <a:solidFill>
                  <a:srgbClr val="000000"/>
                </a:solidFill>
                <a:latin typeface="HK Grotesk"/>
                <a:ea typeface="HK Grotesk"/>
                <a:cs typeface="HK Grotesk"/>
                <a:sym typeface="HK Grotesk"/>
              </a:rPr>
              <a:t>À utiliser lors des rapports sexuels. Il peut être appliqué sur la vulve ainsi que sur la verge. Le CBD est reconnu pour ses propriétés apaisantes et relaxantes, qui peuvent contribuer au confort intime.</a:t>
            </a:r>
          </a:p>
        </p:txBody>
      </p:sp>
      <p:sp>
        <p:nvSpPr>
          <p:cNvPr name="TextBox 8" id="8"/>
          <p:cNvSpPr txBox="true"/>
          <p:nvPr/>
        </p:nvSpPr>
        <p:spPr>
          <a:xfrm rot="0">
            <a:off x="1428750" y="4362450"/>
            <a:ext cx="4762500" cy="257175"/>
          </a:xfrm>
          <a:prstGeom prst="rect">
            <a:avLst/>
          </a:prstGeom>
        </p:spPr>
        <p:txBody>
          <a:bodyPr anchor="t" rtlCol="false" tIns="0" lIns="0" bIns="0" rIns="0">
            <a:spAutoFit/>
          </a:bodyPr>
          <a:lstStyle/>
          <a:p>
            <a:pPr algn="l" marL="0" indent="0" lvl="0">
              <a:lnSpc>
                <a:spcPts val="1919"/>
              </a:lnSpc>
              <a:spcBef>
                <a:spcPct val="0"/>
              </a:spcBef>
            </a:pPr>
            <a:r>
              <a:rPr lang="en-US" sz="1599" strike="noStrike" u="none">
                <a:solidFill>
                  <a:srgbClr val="1D7144"/>
                </a:solidFill>
                <a:latin typeface="Poppins"/>
                <a:ea typeface="Poppins"/>
                <a:cs typeface="Poppins"/>
                <a:sym typeface="Poppins"/>
              </a:rPr>
              <a:t>OVULES À L'ACIDE HYALURONIQUE</a:t>
            </a:r>
          </a:p>
        </p:txBody>
      </p:sp>
      <p:sp>
        <p:nvSpPr>
          <p:cNvPr name="TextBox 9" id="9"/>
          <p:cNvSpPr txBox="true"/>
          <p:nvPr/>
        </p:nvSpPr>
        <p:spPr>
          <a:xfrm rot="0">
            <a:off x="1428750" y="4629150"/>
            <a:ext cx="7143750" cy="935355"/>
          </a:xfrm>
          <a:prstGeom prst="rect">
            <a:avLst/>
          </a:prstGeom>
        </p:spPr>
        <p:txBody>
          <a:bodyPr anchor="t" rtlCol="false" tIns="0" lIns="0" bIns="0" rIns="0">
            <a:spAutoFit/>
          </a:bodyPr>
          <a:lstStyle/>
          <a:p>
            <a:pPr algn="l" marL="0" indent="0" lvl="0">
              <a:lnSpc>
                <a:spcPts val="2520"/>
              </a:lnSpc>
              <a:spcBef>
                <a:spcPct val="0"/>
              </a:spcBef>
            </a:pPr>
            <a:r>
              <a:rPr lang="en-US" sz="1800" strike="noStrike" u="none">
                <a:solidFill>
                  <a:srgbClr val="000000"/>
                </a:solidFill>
                <a:latin typeface="HK Grotesk"/>
                <a:ea typeface="HK Grotesk"/>
                <a:cs typeface="HK Grotesk"/>
                <a:sym typeface="HK Grotesk"/>
              </a:rPr>
              <a:t>L'acide hyaluronique favorise l'hydratation des muqueuses et contribue à améliorer la lubrification, ce qui peut aider à réduire les sensations de frottement et d'inconfort pendant les rapports.</a:t>
            </a:r>
          </a:p>
        </p:txBody>
      </p:sp>
      <p:sp>
        <p:nvSpPr>
          <p:cNvPr name="TextBox 10" id="10"/>
          <p:cNvSpPr txBox="true"/>
          <p:nvPr/>
        </p:nvSpPr>
        <p:spPr>
          <a:xfrm rot="0">
            <a:off x="1428750" y="5981700"/>
            <a:ext cx="4762500" cy="257175"/>
          </a:xfrm>
          <a:prstGeom prst="rect">
            <a:avLst/>
          </a:prstGeom>
        </p:spPr>
        <p:txBody>
          <a:bodyPr anchor="t" rtlCol="false" tIns="0" lIns="0" bIns="0" rIns="0">
            <a:spAutoFit/>
          </a:bodyPr>
          <a:lstStyle/>
          <a:p>
            <a:pPr algn="l" marL="0" indent="0" lvl="0">
              <a:lnSpc>
                <a:spcPts val="1919"/>
              </a:lnSpc>
              <a:spcBef>
                <a:spcPct val="0"/>
              </a:spcBef>
            </a:pPr>
            <a:r>
              <a:rPr lang="en-US" sz="1599" strike="noStrike" u="none">
                <a:solidFill>
                  <a:srgbClr val="1D7144"/>
                </a:solidFill>
                <a:latin typeface="Poppins"/>
                <a:ea typeface="Poppins"/>
                <a:cs typeface="Poppins"/>
                <a:sym typeface="Poppins"/>
              </a:rPr>
              <a:t>ANNEAUX LIMITEURS ENDORING</a:t>
            </a:r>
          </a:p>
        </p:txBody>
      </p:sp>
      <p:sp>
        <p:nvSpPr>
          <p:cNvPr name="TextBox 11" id="11"/>
          <p:cNvSpPr txBox="true"/>
          <p:nvPr/>
        </p:nvSpPr>
        <p:spPr>
          <a:xfrm rot="0">
            <a:off x="1428750" y="6248400"/>
            <a:ext cx="7143750" cy="935355"/>
          </a:xfrm>
          <a:prstGeom prst="rect">
            <a:avLst/>
          </a:prstGeom>
        </p:spPr>
        <p:txBody>
          <a:bodyPr anchor="t" rtlCol="false" tIns="0" lIns="0" bIns="0" rIns="0">
            <a:spAutoFit/>
          </a:bodyPr>
          <a:lstStyle/>
          <a:p>
            <a:pPr algn="l" marL="0" indent="0" lvl="0">
              <a:lnSpc>
                <a:spcPts val="2520"/>
              </a:lnSpc>
              <a:spcBef>
                <a:spcPct val="0"/>
              </a:spcBef>
            </a:pPr>
            <a:r>
              <a:rPr lang="en-US" sz="1800" strike="noStrike" u="none">
                <a:solidFill>
                  <a:srgbClr val="000000"/>
                </a:solidFill>
                <a:latin typeface="HK Grotesk"/>
                <a:ea typeface="HK Grotesk"/>
                <a:cs typeface="HK Grotesk"/>
                <a:sym typeface="HK Grotesk"/>
              </a:rPr>
              <a:t>Placés à la base du pénis, ils permettent de réduire la profondeur de pénétration et peuvent ainsi aider certaines femmes à diminuer les douleurs liées aux rapports sexuels profonds.</a:t>
            </a:r>
          </a:p>
        </p:txBody>
      </p:sp>
      <p:grpSp>
        <p:nvGrpSpPr>
          <p:cNvPr name="Group 12" id="12"/>
          <p:cNvGrpSpPr/>
          <p:nvPr/>
        </p:nvGrpSpPr>
        <p:grpSpPr>
          <a:xfrm rot="0">
            <a:off x="10477500" y="1714500"/>
            <a:ext cx="4286250" cy="6191250"/>
            <a:chOff x="0" y="0"/>
            <a:chExt cx="5715000" cy="8255000"/>
          </a:xfrm>
        </p:grpSpPr>
        <p:sp>
          <p:nvSpPr>
            <p:cNvPr name="Freeform 13" id="13"/>
            <p:cNvSpPr/>
            <p:nvPr/>
          </p:nvSpPr>
          <p:spPr>
            <a:xfrm flipH="false" flipV="false" rot="0">
              <a:off x="0" y="0"/>
              <a:ext cx="5715000" cy="8255000"/>
            </a:xfrm>
            <a:custGeom>
              <a:avLst/>
              <a:gdLst/>
              <a:ahLst/>
              <a:cxnLst/>
              <a:rect r="r" b="b" t="t" l="l"/>
              <a:pathLst>
                <a:path h="8255000" w="5715000">
                  <a:moveTo>
                    <a:pt x="571500" y="0"/>
                  </a:moveTo>
                  <a:lnTo>
                    <a:pt x="5143500" y="0"/>
                  </a:lnTo>
                  <a:cubicBezTo>
                    <a:pt x="5459131" y="0"/>
                    <a:pt x="5715000" y="255869"/>
                    <a:pt x="5715000" y="571500"/>
                  </a:cubicBezTo>
                  <a:lnTo>
                    <a:pt x="5715000" y="7683500"/>
                  </a:lnTo>
                  <a:cubicBezTo>
                    <a:pt x="5715000" y="7999131"/>
                    <a:pt x="5459131" y="8255000"/>
                    <a:pt x="5143500" y="8255000"/>
                  </a:cubicBezTo>
                  <a:lnTo>
                    <a:pt x="571500" y="8255000"/>
                  </a:lnTo>
                  <a:cubicBezTo>
                    <a:pt x="255869" y="8255000"/>
                    <a:pt x="0" y="7999131"/>
                    <a:pt x="0" y="7683500"/>
                  </a:cubicBezTo>
                  <a:lnTo>
                    <a:pt x="0" y="571500"/>
                  </a:lnTo>
                  <a:cubicBezTo>
                    <a:pt x="0" y="255869"/>
                    <a:pt x="255869" y="0"/>
                    <a:pt x="571500" y="0"/>
                  </a:cubicBezTo>
                  <a:close/>
                </a:path>
              </a:pathLst>
            </a:custGeom>
            <a:blipFill>
              <a:blip r:embed="rId2"/>
              <a:stretch>
                <a:fillRect l="-101437" t="-90078" r="-13166" b="-8258"/>
              </a:stretch>
            </a:blipFill>
          </p:spPr>
        </p:sp>
      </p:grpSp>
      <p:grpSp>
        <p:nvGrpSpPr>
          <p:cNvPr name="Group 14" id="14"/>
          <p:cNvGrpSpPr/>
          <p:nvPr/>
        </p:nvGrpSpPr>
        <p:grpSpPr>
          <a:xfrm rot="0">
            <a:off x="0" y="9144000"/>
            <a:ext cx="5753100" cy="1143000"/>
            <a:chOff x="0" y="0"/>
            <a:chExt cx="7670800" cy="1524000"/>
          </a:xfrm>
        </p:grpSpPr>
        <p:sp>
          <p:nvSpPr>
            <p:cNvPr name="Freeform 15" id="15"/>
            <p:cNvSpPr/>
            <p:nvPr/>
          </p:nvSpPr>
          <p:spPr>
            <a:xfrm flipH="false" flipV="false" rot="0">
              <a:off x="0" y="0"/>
              <a:ext cx="7670800" cy="1524000"/>
            </a:xfrm>
            <a:custGeom>
              <a:avLst/>
              <a:gdLst/>
              <a:ahLst/>
              <a:cxnLst/>
              <a:rect r="r" b="b" t="t" l="l"/>
              <a:pathLst>
                <a:path h="1524000" w="7670800">
                  <a:moveTo>
                    <a:pt x="0" y="0"/>
                  </a:moveTo>
                  <a:lnTo>
                    <a:pt x="7670800" y="0"/>
                  </a:lnTo>
                  <a:lnTo>
                    <a:pt x="7670800" y="1524000"/>
                  </a:lnTo>
                  <a:lnTo>
                    <a:pt x="0" y="1524000"/>
                  </a:lnTo>
                  <a:close/>
                </a:path>
              </a:pathLst>
            </a:custGeom>
            <a:solidFill>
              <a:srgbClr val="1D7144"/>
            </a:solidFill>
          </p:spPr>
        </p:sp>
      </p:grpSp>
      <p:grpSp>
        <p:nvGrpSpPr>
          <p:cNvPr name="Group 16" id="16"/>
          <p:cNvGrpSpPr/>
          <p:nvPr/>
        </p:nvGrpSpPr>
        <p:grpSpPr>
          <a:xfrm rot="0">
            <a:off x="5743575" y="9144000"/>
            <a:ext cx="6858000" cy="1143000"/>
            <a:chOff x="0" y="0"/>
            <a:chExt cx="9144000" cy="1524000"/>
          </a:xfrm>
        </p:grpSpPr>
        <p:sp>
          <p:nvSpPr>
            <p:cNvPr name="Freeform 17" id="17"/>
            <p:cNvSpPr/>
            <p:nvPr/>
          </p:nvSpPr>
          <p:spPr>
            <a:xfrm flipH="false" flipV="false" rot="0">
              <a:off x="0" y="0"/>
              <a:ext cx="9144000" cy="1524000"/>
            </a:xfrm>
            <a:custGeom>
              <a:avLst/>
              <a:gdLst/>
              <a:ahLst/>
              <a:cxnLst/>
              <a:rect r="r" b="b" t="t" l="l"/>
              <a:pathLst>
                <a:path h="1524000" w="9144000">
                  <a:moveTo>
                    <a:pt x="0" y="0"/>
                  </a:moveTo>
                  <a:lnTo>
                    <a:pt x="9144000" y="0"/>
                  </a:lnTo>
                  <a:lnTo>
                    <a:pt x="9144000" y="1524000"/>
                  </a:lnTo>
                  <a:lnTo>
                    <a:pt x="0" y="1524000"/>
                  </a:lnTo>
                  <a:close/>
                </a:path>
              </a:pathLst>
            </a:custGeom>
            <a:solidFill>
              <a:srgbClr val="76DD94"/>
            </a:solidFill>
          </p:spPr>
        </p:sp>
      </p:grpSp>
      <p:grpSp>
        <p:nvGrpSpPr>
          <p:cNvPr name="Group 18" id="18"/>
          <p:cNvGrpSpPr/>
          <p:nvPr/>
        </p:nvGrpSpPr>
        <p:grpSpPr>
          <a:xfrm rot="0">
            <a:off x="12592050" y="9144000"/>
            <a:ext cx="5695950" cy="1143000"/>
            <a:chOff x="0" y="0"/>
            <a:chExt cx="7594600" cy="1524000"/>
          </a:xfrm>
        </p:grpSpPr>
        <p:sp>
          <p:nvSpPr>
            <p:cNvPr name="Freeform 19" id="19"/>
            <p:cNvSpPr/>
            <p:nvPr/>
          </p:nvSpPr>
          <p:spPr>
            <a:xfrm flipH="false" flipV="false" rot="0">
              <a:off x="0" y="0"/>
              <a:ext cx="7594600" cy="1524000"/>
            </a:xfrm>
            <a:custGeom>
              <a:avLst/>
              <a:gdLst/>
              <a:ahLst/>
              <a:cxnLst/>
              <a:rect r="r" b="b" t="t" l="l"/>
              <a:pathLst>
                <a:path h="1524000" w="7594600">
                  <a:moveTo>
                    <a:pt x="0" y="0"/>
                  </a:moveTo>
                  <a:lnTo>
                    <a:pt x="7594600" y="0"/>
                  </a:lnTo>
                  <a:lnTo>
                    <a:pt x="7594600" y="1524000"/>
                  </a:lnTo>
                  <a:lnTo>
                    <a:pt x="0" y="1524000"/>
                  </a:lnTo>
                  <a:close/>
                </a:path>
              </a:pathLst>
            </a:custGeom>
            <a:solidFill>
              <a:srgbClr val="005CE6"/>
            </a:solidFill>
          </p:spPr>
        </p:sp>
      </p:gr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F5F5EF"/>
        </a:solidFill>
      </p:bgPr>
    </p:bg>
    <p:spTree>
      <p:nvGrpSpPr>
        <p:cNvPr id="1" name=""/>
        <p:cNvGrpSpPr/>
        <p:nvPr/>
      </p:nvGrpSpPr>
      <p:grpSpPr>
        <a:xfrm>
          <a:off x="0" y="0"/>
          <a:ext cx="0" cy="0"/>
          <a:chOff x="0" y="0"/>
          <a:chExt cx="0" cy="0"/>
        </a:xfrm>
      </p:grpSpPr>
      <p:grpSp>
        <p:nvGrpSpPr>
          <p:cNvPr name="Group 2" id="2"/>
          <p:cNvGrpSpPr/>
          <p:nvPr/>
        </p:nvGrpSpPr>
        <p:grpSpPr>
          <a:xfrm rot="0">
            <a:off x="5753100" y="809625"/>
            <a:ext cx="9515475" cy="219075"/>
            <a:chOff x="0" y="0"/>
            <a:chExt cx="12687300" cy="292100"/>
          </a:xfrm>
        </p:grpSpPr>
        <p:sp>
          <p:nvSpPr>
            <p:cNvPr name="Freeform 3" id="3"/>
            <p:cNvSpPr/>
            <p:nvPr/>
          </p:nvSpPr>
          <p:spPr>
            <a:xfrm flipH="false" flipV="false" rot="0">
              <a:off x="0" y="0"/>
              <a:ext cx="12687300" cy="292100"/>
            </a:xfrm>
            <a:custGeom>
              <a:avLst/>
              <a:gdLst/>
              <a:ahLst/>
              <a:cxnLst/>
              <a:rect r="r" b="b" t="t" l="l"/>
              <a:pathLst>
                <a:path h="292100" w="12687300">
                  <a:moveTo>
                    <a:pt x="0" y="0"/>
                  </a:moveTo>
                  <a:lnTo>
                    <a:pt x="12687300" y="0"/>
                  </a:lnTo>
                  <a:lnTo>
                    <a:pt x="12687300" y="292100"/>
                  </a:lnTo>
                  <a:lnTo>
                    <a:pt x="0" y="292100"/>
                  </a:lnTo>
                  <a:close/>
                </a:path>
              </a:pathLst>
            </a:custGeom>
            <a:solidFill>
              <a:srgbClr val="000000"/>
            </a:solidFill>
          </p:spPr>
        </p:sp>
      </p:grpSp>
      <p:sp>
        <p:nvSpPr>
          <p:cNvPr name="TextBox 4" id="4"/>
          <p:cNvSpPr txBox="true"/>
          <p:nvPr/>
        </p:nvSpPr>
        <p:spPr>
          <a:xfrm rot="0">
            <a:off x="1028700" y="790575"/>
            <a:ext cx="4733925" cy="219075"/>
          </a:xfrm>
          <a:prstGeom prst="rect">
            <a:avLst/>
          </a:prstGeom>
        </p:spPr>
        <p:txBody>
          <a:bodyPr anchor="t" rtlCol="false" tIns="0" lIns="0" bIns="0" rIns="0">
            <a:spAutoFit/>
          </a:bodyPr>
          <a:lstStyle/>
          <a:p>
            <a:pPr algn="l" marL="0" indent="0" lvl="0">
              <a:lnSpc>
                <a:spcPts val="1620"/>
              </a:lnSpc>
              <a:spcBef>
                <a:spcPct val="0"/>
              </a:spcBef>
            </a:pPr>
            <a:r>
              <a:rPr lang="en-US" sz="1350" strike="noStrike" u="none">
                <a:solidFill>
                  <a:srgbClr val="000000"/>
                </a:solidFill>
                <a:latin typeface="Poppins"/>
                <a:ea typeface="Poppins"/>
                <a:cs typeface="Poppins"/>
                <a:sym typeface="Poppins"/>
              </a:rPr>
              <a:t>ÉTUDE ENDODOUTE — KIT ENDODOUTE</a:t>
            </a:r>
          </a:p>
        </p:txBody>
      </p:sp>
      <p:sp>
        <p:nvSpPr>
          <p:cNvPr name="TextBox 5" id="5"/>
          <p:cNvSpPr txBox="true"/>
          <p:nvPr/>
        </p:nvSpPr>
        <p:spPr>
          <a:xfrm rot="0">
            <a:off x="1428750" y="1866900"/>
            <a:ext cx="8572500" cy="676275"/>
          </a:xfrm>
          <a:prstGeom prst="rect">
            <a:avLst/>
          </a:prstGeom>
        </p:spPr>
        <p:txBody>
          <a:bodyPr anchor="t" rtlCol="false" tIns="0" lIns="0" bIns="0" rIns="0">
            <a:spAutoFit/>
          </a:bodyPr>
          <a:lstStyle/>
          <a:p>
            <a:pPr algn="l" marL="0" indent="0" lvl="0">
              <a:lnSpc>
                <a:spcPts val="5040"/>
              </a:lnSpc>
              <a:spcBef>
                <a:spcPct val="0"/>
              </a:spcBef>
            </a:pPr>
            <a:r>
              <a:rPr lang="en-US" sz="4200" strike="noStrike" u="none">
                <a:solidFill>
                  <a:srgbClr val="000000"/>
                </a:solidFill>
                <a:latin typeface="Poppins"/>
                <a:ea typeface="Poppins"/>
                <a:cs typeface="Poppins"/>
                <a:sym typeface="Poppins"/>
              </a:rPr>
              <a:t>PEA, Cyclosoft et Huile CBD</a:t>
            </a:r>
          </a:p>
        </p:txBody>
      </p:sp>
      <p:sp>
        <p:nvSpPr>
          <p:cNvPr name="TextBox 6" id="6"/>
          <p:cNvSpPr txBox="true"/>
          <p:nvPr/>
        </p:nvSpPr>
        <p:spPr>
          <a:xfrm rot="0">
            <a:off x="1428750" y="2743200"/>
            <a:ext cx="4762500" cy="257175"/>
          </a:xfrm>
          <a:prstGeom prst="rect">
            <a:avLst/>
          </a:prstGeom>
        </p:spPr>
        <p:txBody>
          <a:bodyPr anchor="t" rtlCol="false" tIns="0" lIns="0" bIns="0" rIns="0">
            <a:spAutoFit/>
          </a:bodyPr>
          <a:lstStyle/>
          <a:p>
            <a:pPr algn="l" marL="0" indent="0" lvl="0">
              <a:lnSpc>
                <a:spcPts val="1919"/>
              </a:lnSpc>
              <a:spcBef>
                <a:spcPct val="0"/>
              </a:spcBef>
            </a:pPr>
            <a:r>
              <a:rPr lang="en-US" sz="1599" strike="noStrike" u="none">
                <a:solidFill>
                  <a:srgbClr val="1D7144"/>
                </a:solidFill>
                <a:latin typeface="Poppins"/>
                <a:ea typeface="Poppins"/>
                <a:cs typeface="Poppins"/>
                <a:sym typeface="Poppins"/>
              </a:rPr>
              <a:t>PEA (COMPLÉMENT ALIMENTAIRE)</a:t>
            </a:r>
          </a:p>
        </p:txBody>
      </p:sp>
      <p:sp>
        <p:nvSpPr>
          <p:cNvPr name="TextBox 7" id="7"/>
          <p:cNvSpPr txBox="true"/>
          <p:nvPr/>
        </p:nvSpPr>
        <p:spPr>
          <a:xfrm rot="0">
            <a:off x="1428750" y="3009900"/>
            <a:ext cx="7143750" cy="935355"/>
          </a:xfrm>
          <a:prstGeom prst="rect">
            <a:avLst/>
          </a:prstGeom>
        </p:spPr>
        <p:txBody>
          <a:bodyPr anchor="t" rtlCol="false" tIns="0" lIns="0" bIns="0" rIns="0">
            <a:spAutoFit/>
          </a:bodyPr>
          <a:lstStyle/>
          <a:p>
            <a:pPr algn="l" marL="0" indent="0" lvl="0">
              <a:lnSpc>
                <a:spcPts val="2520"/>
              </a:lnSpc>
              <a:spcBef>
                <a:spcPct val="0"/>
              </a:spcBef>
            </a:pPr>
            <a:r>
              <a:rPr lang="en-US" sz="1800" strike="noStrike" u="none">
                <a:solidFill>
                  <a:srgbClr val="000000"/>
                </a:solidFill>
                <a:latin typeface="HK Grotesk"/>
                <a:ea typeface="HK Grotesk"/>
                <a:cs typeface="HK Grotesk"/>
                <a:sym typeface="HK Grotesk"/>
              </a:rPr>
              <a:t>Utilisé pour ses propriétés anti-inflammatoires. Il peut être pris quotidiennement en cure à raison d'un comprimé par jour, ou selon les recommandations indiquées sur son emballage.</a:t>
            </a:r>
          </a:p>
        </p:txBody>
      </p:sp>
      <p:sp>
        <p:nvSpPr>
          <p:cNvPr name="TextBox 8" id="8"/>
          <p:cNvSpPr txBox="true"/>
          <p:nvPr/>
        </p:nvSpPr>
        <p:spPr>
          <a:xfrm rot="0">
            <a:off x="1428750" y="4267200"/>
            <a:ext cx="4762500" cy="257175"/>
          </a:xfrm>
          <a:prstGeom prst="rect">
            <a:avLst/>
          </a:prstGeom>
        </p:spPr>
        <p:txBody>
          <a:bodyPr anchor="t" rtlCol="false" tIns="0" lIns="0" bIns="0" rIns="0">
            <a:spAutoFit/>
          </a:bodyPr>
          <a:lstStyle/>
          <a:p>
            <a:pPr algn="l" marL="0" indent="0" lvl="0">
              <a:lnSpc>
                <a:spcPts val="1919"/>
              </a:lnSpc>
              <a:spcBef>
                <a:spcPct val="0"/>
              </a:spcBef>
            </a:pPr>
            <a:r>
              <a:rPr lang="en-US" sz="1599" strike="noStrike" u="none">
                <a:solidFill>
                  <a:srgbClr val="1D7144"/>
                </a:solidFill>
                <a:latin typeface="Poppins"/>
                <a:ea typeface="Poppins"/>
                <a:cs typeface="Poppins"/>
                <a:sym typeface="Poppins"/>
              </a:rPr>
              <a:t>CYCLOSOFT</a:t>
            </a:r>
          </a:p>
        </p:txBody>
      </p:sp>
      <p:sp>
        <p:nvSpPr>
          <p:cNvPr name="TextBox 9" id="9"/>
          <p:cNvSpPr txBox="true"/>
          <p:nvPr/>
        </p:nvSpPr>
        <p:spPr>
          <a:xfrm rot="0">
            <a:off x="1428750" y="4533900"/>
            <a:ext cx="7143750" cy="935355"/>
          </a:xfrm>
          <a:prstGeom prst="rect">
            <a:avLst/>
          </a:prstGeom>
        </p:spPr>
        <p:txBody>
          <a:bodyPr anchor="t" rtlCol="false" tIns="0" lIns="0" bIns="0" rIns="0">
            <a:spAutoFit/>
          </a:bodyPr>
          <a:lstStyle/>
          <a:p>
            <a:pPr algn="l" marL="0" indent="0" lvl="0">
              <a:lnSpc>
                <a:spcPts val="2520"/>
              </a:lnSpc>
              <a:spcBef>
                <a:spcPct val="0"/>
              </a:spcBef>
            </a:pPr>
            <a:r>
              <a:rPr lang="en-US" sz="1800" strike="noStrike" u="none">
                <a:solidFill>
                  <a:srgbClr val="000000"/>
                </a:solidFill>
                <a:latin typeface="HK Grotesk"/>
                <a:ea typeface="HK Grotesk"/>
                <a:cs typeface="HK Grotesk"/>
                <a:sym typeface="HK Grotesk"/>
              </a:rPr>
              <a:t>Destiné à accompagner les femmes souffrant de contractions utérines et de douleurs cycliques. Les modalités d'utilisation sont précisées sur la notice et l'emballage du produit.</a:t>
            </a:r>
          </a:p>
        </p:txBody>
      </p:sp>
      <p:sp>
        <p:nvSpPr>
          <p:cNvPr name="TextBox 10" id="10"/>
          <p:cNvSpPr txBox="true"/>
          <p:nvPr/>
        </p:nvSpPr>
        <p:spPr>
          <a:xfrm rot="0">
            <a:off x="1428750" y="5791200"/>
            <a:ext cx="4762500" cy="257175"/>
          </a:xfrm>
          <a:prstGeom prst="rect">
            <a:avLst/>
          </a:prstGeom>
        </p:spPr>
        <p:txBody>
          <a:bodyPr anchor="t" rtlCol="false" tIns="0" lIns="0" bIns="0" rIns="0">
            <a:spAutoFit/>
          </a:bodyPr>
          <a:lstStyle/>
          <a:p>
            <a:pPr algn="l" marL="0" indent="0" lvl="0">
              <a:lnSpc>
                <a:spcPts val="1919"/>
              </a:lnSpc>
              <a:spcBef>
                <a:spcPct val="0"/>
              </a:spcBef>
            </a:pPr>
            <a:r>
              <a:rPr lang="en-US" sz="1599" strike="noStrike" u="none">
                <a:solidFill>
                  <a:srgbClr val="1D7144"/>
                </a:solidFill>
                <a:latin typeface="Poppins"/>
                <a:ea typeface="Poppins"/>
                <a:cs typeface="Poppins"/>
                <a:sym typeface="Poppins"/>
              </a:rPr>
              <a:t>HUILE AU CBD 20 %</a:t>
            </a:r>
          </a:p>
        </p:txBody>
      </p:sp>
      <p:sp>
        <p:nvSpPr>
          <p:cNvPr name="TextBox 11" id="11"/>
          <p:cNvSpPr txBox="true"/>
          <p:nvPr/>
        </p:nvSpPr>
        <p:spPr>
          <a:xfrm rot="0">
            <a:off x="1428750" y="6057900"/>
            <a:ext cx="7143750" cy="935355"/>
          </a:xfrm>
          <a:prstGeom prst="rect">
            <a:avLst/>
          </a:prstGeom>
        </p:spPr>
        <p:txBody>
          <a:bodyPr anchor="t" rtlCol="false" tIns="0" lIns="0" bIns="0" rIns="0">
            <a:spAutoFit/>
          </a:bodyPr>
          <a:lstStyle/>
          <a:p>
            <a:pPr algn="l" marL="0" indent="0" lvl="0">
              <a:lnSpc>
                <a:spcPts val="2520"/>
              </a:lnSpc>
              <a:spcBef>
                <a:spcPct val="0"/>
              </a:spcBef>
            </a:pPr>
            <a:r>
              <a:rPr lang="en-US" sz="1800" strike="noStrike" u="none">
                <a:solidFill>
                  <a:srgbClr val="000000"/>
                </a:solidFill>
                <a:latin typeface="HK Grotesk"/>
                <a:ea typeface="HK Grotesk"/>
                <a:cs typeface="HK Grotesk"/>
                <a:sym typeface="HK Grotesk"/>
              </a:rPr>
              <a:t>À utiliser par voie sublinguale, c'est-à-dire sous la langue. Les recommandations de dosage figurent directement sur le produit afin de vous guider dans son utilisation.</a:t>
            </a:r>
          </a:p>
        </p:txBody>
      </p:sp>
      <p:grpSp>
        <p:nvGrpSpPr>
          <p:cNvPr name="Group 12" id="12"/>
          <p:cNvGrpSpPr/>
          <p:nvPr/>
        </p:nvGrpSpPr>
        <p:grpSpPr>
          <a:xfrm rot="0">
            <a:off x="10477500" y="1714500"/>
            <a:ext cx="4286250" cy="6191250"/>
            <a:chOff x="0" y="0"/>
            <a:chExt cx="5715000" cy="8255000"/>
          </a:xfrm>
        </p:grpSpPr>
        <p:sp>
          <p:nvSpPr>
            <p:cNvPr name="Freeform 13" id="13"/>
            <p:cNvSpPr/>
            <p:nvPr/>
          </p:nvSpPr>
          <p:spPr>
            <a:xfrm flipH="false" flipV="false" rot="0">
              <a:off x="0" y="0"/>
              <a:ext cx="5715000" cy="8255000"/>
            </a:xfrm>
            <a:custGeom>
              <a:avLst/>
              <a:gdLst/>
              <a:ahLst/>
              <a:cxnLst/>
              <a:rect r="r" b="b" t="t" l="l"/>
              <a:pathLst>
                <a:path h="8255000" w="5715000">
                  <a:moveTo>
                    <a:pt x="571500" y="0"/>
                  </a:moveTo>
                  <a:lnTo>
                    <a:pt x="5143500" y="0"/>
                  </a:lnTo>
                  <a:cubicBezTo>
                    <a:pt x="5459131" y="0"/>
                    <a:pt x="5715000" y="255869"/>
                    <a:pt x="5715000" y="571500"/>
                  </a:cubicBezTo>
                  <a:lnTo>
                    <a:pt x="5715000" y="7683500"/>
                  </a:lnTo>
                  <a:cubicBezTo>
                    <a:pt x="5715000" y="7999131"/>
                    <a:pt x="5459131" y="8255000"/>
                    <a:pt x="5143500" y="8255000"/>
                  </a:cubicBezTo>
                  <a:lnTo>
                    <a:pt x="571500" y="8255000"/>
                  </a:lnTo>
                  <a:cubicBezTo>
                    <a:pt x="255869" y="8255000"/>
                    <a:pt x="0" y="7999131"/>
                    <a:pt x="0" y="7683500"/>
                  </a:cubicBezTo>
                  <a:lnTo>
                    <a:pt x="0" y="571500"/>
                  </a:lnTo>
                  <a:cubicBezTo>
                    <a:pt x="0" y="255869"/>
                    <a:pt x="255869" y="0"/>
                    <a:pt x="571500" y="0"/>
                  </a:cubicBezTo>
                  <a:close/>
                </a:path>
              </a:pathLst>
            </a:custGeom>
            <a:blipFill>
              <a:blip r:embed="rId2"/>
              <a:stretch>
                <a:fillRect l="-71972" t="-80450" r="-99051" b="-70029"/>
              </a:stretch>
            </a:blipFill>
          </p:spPr>
        </p:sp>
      </p:grpSp>
      <p:grpSp>
        <p:nvGrpSpPr>
          <p:cNvPr name="Group 14" id="14"/>
          <p:cNvGrpSpPr/>
          <p:nvPr/>
        </p:nvGrpSpPr>
        <p:grpSpPr>
          <a:xfrm rot="0">
            <a:off x="0" y="9144000"/>
            <a:ext cx="5753100" cy="1143000"/>
            <a:chOff x="0" y="0"/>
            <a:chExt cx="7670800" cy="1524000"/>
          </a:xfrm>
        </p:grpSpPr>
        <p:sp>
          <p:nvSpPr>
            <p:cNvPr name="Freeform 15" id="15"/>
            <p:cNvSpPr/>
            <p:nvPr/>
          </p:nvSpPr>
          <p:spPr>
            <a:xfrm flipH="false" flipV="false" rot="0">
              <a:off x="0" y="0"/>
              <a:ext cx="7670800" cy="1524000"/>
            </a:xfrm>
            <a:custGeom>
              <a:avLst/>
              <a:gdLst/>
              <a:ahLst/>
              <a:cxnLst/>
              <a:rect r="r" b="b" t="t" l="l"/>
              <a:pathLst>
                <a:path h="1524000" w="7670800">
                  <a:moveTo>
                    <a:pt x="0" y="0"/>
                  </a:moveTo>
                  <a:lnTo>
                    <a:pt x="7670800" y="0"/>
                  </a:lnTo>
                  <a:lnTo>
                    <a:pt x="7670800" y="1524000"/>
                  </a:lnTo>
                  <a:lnTo>
                    <a:pt x="0" y="1524000"/>
                  </a:lnTo>
                  <a:close/>
                </a:path>
              </a:pathLst>
            </a:custGeom>
            <a:solidFill>
              <a:srgbClr val="1D7144"/>
            </a:solidFill>
          </p:spPr>
        </p:sp>
      </p:grpSp>
      <p:grpSp>
        <p:nvGrpSpPr>
          <p:cNvPr name="Group 16" id="16"/>
          <p:cNvGrpSpPr/>
          <p:nvPr/>
        </p:nvGrpSpPr>
        <p:grpSpPr>
          <a:xfrm rot="0">
            <a:off x="5743575" y="9144000"/>
            <a:ext cx="6858000" cy="1143000"/>
            <a:chOff x="0" y="0"/>
            <a:chExt cx="9144000" cy="1524000"/>
          </a:xfrm>
        </p:grpSpPr>
        <p:sp>
          <p:nvSpPr>
            <p:cNvPr name="Freeform 17" id="17"/>
            <p:cNvSpPr/>
            <p:nvPr/>
          </p:nvSpPr>
          <p:spPr>
            <a:xfrm flipH="false" flipV="false" rot="0">
              <a:off x="0" y="0"/>
              <a:ext cx="9144000" cy="1524000"/>
            </a:xfrm>
            <a:custGeom>
              <a:avLst/>
              <a:gdLst/>
              <a:ahLst/>
              <a:cxnLst/>
              <a:rect r="r" b="b" t="t" l="l"/>
              <a:pathLst>
                <a:path h="1524000" w="9144000">
                  <a:moveTo>
                    <a:pt x="0" y="0"/>
                  </a:moveTo>
                  <a:lnTo>
                    <a:pt x="9144000" y="0"/>
                  </a:lnTo>
                  <a:lnTo>
                    <a:pt x="9144000" y="1524000"/>
                  </a:lnTo>
                  <a:lnTo>
                    <a:pt x="0" y="1524000"/>
                  </a:lnTo>
                  <a:close/>
                </a:path>
              </a:pathLst>
            </a:custGeom>
            <a:solidFill>
              <a:srgbClr val="76DD94"/>
            </a:solidFill>
          </p:spPr>
        </p:sp>
      </p:grpSp>
      <p:grpSp>
        <p:nvGrpSpPr>
          <p:cNvPr name="Group 18" id="18"/>
          <p:cNvGrpSpPr/>
          <p:nvPr/>
        </p:nvGrpSpPr>
        <p:grpSpPr>
          <a:xfrm rot="0">
            <a:off x="12592050" y="9144000"/>
            <a:ext cx="5695950" cy="1143000"/>
            <a:chOff x="0" y="0"/>
            <a:chExt cx="7594600" cy="1524000"/>
          </a:xfrm>
        </p:grpSpPr>
        <p:sp>
          <p:nvSpPr>
            <p:cNvPr name="Freeform 19" id="19"/>
            <p:cNvSpPr/>
            <p:nvPr/>
          </p:nvSpPr>
          <p:spPr>
            <a:xfrm flipH="false" flipV="false" rot="0">
              <a:off x="0" y="0"/>
              <a:ext cx="7594600" cy="1524000"/>
            </a:xfrm>
            <a:custGeom>
              <a:avLst/>
              <a:gdLst/>
              <a:ahLst/>
              <a:cxnLst/>
              <a:rect r="r" b="b" t="t" l="l"/>
              <a:pathLst>
                <a:path h="1524000" w="7594600">
                  <a:moveTo>
                    <a:pt x="0" y="0"/>
                  </a:moveTo>
                  <a:lnTo>
                    <a:pt x="7594600" y="0"/>
                  </a:lnTo>
                  <a:lnTo>
                    <a:pt x="7594600" y="1524000"/>
                  </a:lnTo>
                  <a:lnTo>
                    <a:pt x="0" y="1524000"/>
                  </a:lnTo>
                  <a:close/>
                </a:path>
              </a:pathLst>
            </a:custGeom>
            <a:solidFill>
              <a:srgbClr val="005CE6"/>
            </a:solidFill>
          </p:spPr>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5F5EF"/>
        </a:solidFill>
      </p:bgPr>
    </p:bg>
    <p:spTree>
      <p:nvGrpSpPr>
        <p:cNvPr id="1" name=""/>
        <p:cNvGrpSpPr/>
        <p:nvPr/>
      </p:nvGrpSpPr>
      <p:grpSpPr>
        <a:xfrm>
          <a:off x="0" y="0"/>
          <a:ext cx="0" cy="0"/>
          <a:chOff x="0" y="0"/>
          <a:chExt cx="0" cy="0"/>
        </a:xfrm>
      </p:grpSpPr>
      <p:grpSp>
        <p:nvGrpSpPr>
          <p:cNvPr name="Group 2" id="2"/>
          <p:cNvGrpSpPr/>
          <p:nvPr/>
        </p:nvGrpSpPr>
        <p:grpSpPr>
          <a:xfrm rot="0">
            <a:off x="1762258" y="2456926"/>
            <a:ext cx="7381742" cy="4493095"/>
            <a:chOff x="0" y="0"/>
            <a:chExt cx="9842323" cy="5990794"/>
          </a:xfrm>
        </p:grpSpPr>
        <p:sp>
          <p:nvSpPr>
            <p:cNvPr name="TextBox 3" id="3"/>
            <p:cNvSpPr txBox="true"/>
            <p:nvPr/>
          </p:nvSpPr>
          <p:spPr>
            <a:xfrm rot="0">
              <a:off x="0" y="-57150"/>
              <a:ext cx="9842323" cy="1332934"/>
            </a:xfrm>
            <a:prstGeom prst="rect">
              <a:avLst/>
            </a:prstGeom>
          </p:spPr>
          <p:txBody>
            <a:bodyPr anchor="t" rtlCol="false" tIns="0" lIns="0" bIns="0" rIns="0">
              <a:spAutoFit/>
            </a:bodyPr>
            <a:lstStyle/>
            <a:p>
              <a:pPr algn="l" marL="0" indent="0" lvl="0">
                <a:lnSpc>
                  <a:spcPts val="7680"/>
                </a:lnSpc>
              </a:pPr>
              <a:r>
                <a:rPr lang="en-US" b="true" sz="6400">
                  <a:solidFill>
                    <a:srgbClr val="000000"/>
                  </a:solidFill>
                  <a:latin typeface="Poppins Medium"/>
                  <a:ea typeface="Poppins Medium"/>
                  <a:cs typeface="Poppins Medium"/>
                  <a:sym typeface="Poppins Medium"/>
                </a:rPr>
                <a:t>Bienvenue</a:t>
              </a:r>
            </a:p>
          </p:txBody>
        </p:sp>
        <p:sp>
          <p:nvSpPr>
            <p:cNvPr name="TextBox 4" id="4"/>
            <p:cNvSpPr txBox="true"/>
            <p:nvPr/>
          </p:nvSpPr>
          <p:spPr>
            <a:xfrm rot="0">
              <a:off x="0" y="1655399"/>
              <a:ext cx="9379732" cy="435067"/>
            </a:xfrm>
            <a:prstGeom prst="rect">
              <a:avLst/>
            </a:prstGeom>
          </p:spPr>
          <p:txBody>
            <a:bodyPr anchor="t" rtlCol="false" tIns="0" lIns="0" bIns="0" rIns="0">
              <a:spAutoFit/>
            </a:bodyPr>
            <a:lstStyle/>
            <a:p>
              <a:pPr algn="l" marL="0" indent="0" lvl="0">
                <a:lnSpc>
                  <a:spcPts val="2519"/>
                </a:lnSpc>
              </a:pPr>
              <a:r>
                <a:rPr lang="en-US" b="true" sz="2099" spc="52">
                  <a:solidFill>
                    <a:srgbClr val="000000"/>
                  </a:solidFill>
                  <a:latin typeface="Poppins Medium"/>
                  <a:ea typeface="Poppins Medium"/>
                  <a:cs typeface="Poppins Medium"/>
                  <a:sym typeface="Poppins Medium"/>
                </a:rPr>
                <a:t>UN MESSAGE PERSONNEL DE DR MAGALIE BENOIT</a:t>
              </a:r>
            </a:p>
          </p:txBody>
        </p:sp>
        <p:sp>
          <p:nvSpPr>
            <p:cNvPr name="TextBox 5" id="5"/>
            <p:cNvSpPr txBox="true"/>
            <p:nvPr/>
          </p:nvSpPr>
          <p:spPr>
            <a:xfrm rot="0">
              <a:off x="0" y="2886822"/>
              <a:ext cx="9842323" cy="3103972"/>
            </a:xfrm>
            <a:prstGeom prst="rect">
              <a:avLst/>
            </a:prstGeom>
          </p:spPr>
          <p:txBody>
            <a:bodyPr anchor="t" rtlCol="false" tIns="0" lIns="0" bIns="0" rIns="0">
              <a:spAutoFit/>
            </a:bodyPr>
            <a:lstStyle/>
            <a:p>
              <a:pPr algn="l" marL="0" indent="0" lvl="0">
                <a:lnSpc>
                  <a:spcPts val="2645"/>
                </a:lnSpc>
              </a:pPr>
              <a:r>
                <a:rPr lang="en-US" sz="2099" spc="20">
                  <a:solidFill>
                    <a:srgbClr val="000000"/>
                  </a:solidFill>
                  <a:latin typeface="HK Grotesk Light"/>
                  <a:ea typeface="HK Grotesk Light"/>
                  <a:cs typeface="HK Grotesk Light"/>
                  <a:sym typeface="HK Grotesk Light"/>
                </a:rPr>
                <a:t>« Si vous regardez cette présentation, c'est que vous envisagez de participer à cette recherche innovante. »</a:t>
              </a:r>
            </a:p>
            <a:p>
              <a:pPr algn="l" marL="0" indent="0" lvl="0">
                <a:lnSpc>
                  <a:spcPts val="2645"/>
                </a:lnSpc>
              </a:pPr>
              <a:r>
                <a:rPr lang="en-US" sz="2099" spc="20">
                  <a:solidFill>
                    <a:srgbClr val="000000"/>
                  </a:solidFill>
                  <a:latin typeface="HK Grotesk Light"/>
                  <a:ea typeface="HK Grotesk Light"/>
                  <a:cs typeface="HK Grotesk Light"/>
                  <a:sym typeface="HK Grotesk Light"/>
                </a:rPr>
                <a:t>Votre participation est une contribution précieuse à l'avancement des connaissances sur l'endométriose et à la prise en charge des douleurs et sensations intimes. Ensemble, nous pouvons faire progresser la science au service des femmes.</a:t>
              </a:r>
            </a:p>
          </p:txBody>
        </p:sp>
      </p:grpSp>
      <p:grpSp>
        <p:nvGrpSpPr>
          <p:cNvPr name="Group 6" id="6"/>
          <p:cNvGrpSpPr/>
          <p:nvPr/>
        </p:nvGrpSpPr>
        <p:grpSpPr>
          <a:xfrm rot="0">
            <a:off x="11002570" y="2901855"/>
            <a:ext cx="5657850" cy="5657850"/>
            <a:chOff x="0" y="0"/>
            <a:chExt cx="6350000" cy="6350000"/>
          </a:xfrm>
        </p:grpSpPr>
        <p:sp>
          <p:nvSpPr>
            <p:cNvPr name="Freeform 7" id="7"/>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D7144"/>
            </a:solidFill>
          </p:spPr>
        </p:sp>
      </p:grpSp>
      <p:grpSp>
        <p:nvGrpSpPr>
          <p:cNvPr name="Group 8" id="8"/>
          <p:cNvGrpSpPr/>
          <p:nvPr/>
        </p:nvGrpSpPr>
        <p:grpSpPr>
          <a:xfrm rot="0">
            <a:off x="12552162" y="4451447"/>
            <a:ext cx="2558667" cy="2558667"/>
            <a:chOff x="0" y="0"/>
            <a:chExt cx="6350000" cy="6350000"/>
          </a:xfrm>
        </p:grpSpPr>
        <p:sp>
          <p:nvSpPr>
            <p:cNvPr name="Freeform 9" id="9"/>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76DD94"/>
            </a:solidFill>
          </p:spPr>
        </p:sp>
      </p:grpSp>
      <p:sp>
        <p:nvSpPr>
          <p:cNvPr name="Freeform 10" id="10"/>
          <p:cNvSpPr/>
          <p:nvPr/>
        </p:nvSpPr>
        <p:spPr>
          <a:xfrm flipH="false" flipV="false" rot="0">
            <a:off x="10430434" y="-1097685"/>
            <a:ext cx="5813730" cy="5755592"/>
          </a:xfrm>
          <a:custGeom>
            <a:avLst/>
            <a:gdLst/>
            <a:ahLst/>
            <a:cxnLst/>
            <a:rect r="r" b="b" t="t" l="l"/>
            <a:pathLst>
              <a:path h="5755592" w="5813730">
                <a:moveTo>
                  <a:pt x="0" y="0"/>
                </a:moveTo>
                <a:lnTo>
                  <a:pt x="5813730" y="0"/>
                </a:lnTo>
                <a:lnTo>
                  <a:pt x="5813730" y="5755592"/>
                </a:lnTo>
                <a:lnTo>
                  <a:pt x="0" y="5755592"/>
                </a:lnTo>
                <a:lnTo>
                  <a:pt x="0" y="0"/>
                </a:lnTo>
                <a:close/>
              </a:path>
            </a:pathLst>
          </a:custGeom>
          <a:blipFill>
            <a:blip r:embed="rId2"/>
            <a:stretch>
              <a:fillRect l="0" t="0" r="0" b="0"/>
            </a:stretch>
          </a:blipFill>
        </p:spPr>
      </p:sp>
      <p:grpSp>
        <p:nvGrpSpPr>
          <p:cNvPr name="Group 11" id="11"/>
          <p:cNvGrpSpPr/>
          <p:nvPr/>
        </p:nvGrpSpPr>
        <p:grpSpPr>
          <a:xfrm rot="0">
            <a:off x="5753224" y="9258300"/>
            <a:ext cx="9511178" cy="214890"/>
            <a:chOff x="0" y="0"/>
            <a:chExt cx="25294954" cy="571500"/>
          </a:xfrm>
        </p:grpSpPr>
        <p:sp>
          <p:nvSpPr>
            <p:cNvPr name="Freeform 12" id="12"/>
            <p:cNvSpPr/>
            <p:nvPr/>
          </p:nvSpPr>
          <p:spPr>
            <a:xfrm flipH="false" flipV="false" rot="0">
              <a:off x="0" y="255270"/>
              <a:ext cx="25294954" cy="69850"/>
            </a:xfrm>
            <a:custGeom>
              <a:avLst/>
              <a:gdLst/>
              <a:ahLst/>
              <a:cxnLst/>
              <a:rect r="r" b="b" t="t" l="l"/>
              <a:pathLst>
                <a:path h="69850" w="25294954">
                  <a:moveTo>
                    <a:pt x="25004123" y="0"/>
                  </a:moveTo>
                  <a:lnTo>
                    <a:pt x="0" y="0"/>
                  </a:lnTo>
                  <a:lnTo>
                    <a:pt x="0" y="69850"/>
                  </a:lnTo>
                  <a:lnTo>
                    <a:pt x="25294954" y="69850"/>
                  </a:lnTo>
                  <a:lnTo>
                    <a:pt x="25294954" y="0"/>
                  </a:lnTo>
                  <a:close/>
                </a:path>
              </a:pathLst>
            </a:custGeom>
            <a:solidFill>
              <a:srgbClr val="000000"/>
            </a:solidFill>
          </p:spPr>
        </p:sp>
      </p:grpSp>
      <p:sp>
        <p:nvSpPr>
          <p:cNvPr name="TextBox 13" id="13"/>
          <p:cNvSpPr txBox="true"/>
          <p:nvPr/>
        </p:nvSpPr>
        <p:spPr>
          <a:xfrm rot="0">
            <a:off x="1028700" y="9239250"/>
            <a:ext cx="4724524" cy="227058"/>
          </a:xfrm>
          <a:prstGeom prst="rect">
            <a:avLst/>
          </a:prstGeom>
        </p:spPr>
        <p:txBody>
          <a:bodyPr anchor="t" rtlCol="false" tIns="0" lIns="0" bIns="0" rIns="0">
            <a:spAutoFit/>
          </a:bodyPr>
          <a:lstStyle/>
          <a:p>
            <a:pPr algn="l" marL="0" indent="0" lvl="0">
              <a:lnSpc>
                <a:spcPts val="1680"/>
              </a:lnSpc>
            </a:pPr>
            <a:r>
              <a:rPr lang="en-US" b="true" sz="1400" spc="98">
                <a:solidFill>
                  <a:srgbClr val="000000"/>
                </a:solidFill>
                <a:latin typeface="Poppins Medium"/>
                <a:ea typeface="Poppins Medium"/>
                <a:cs typeface="Poppins Medium"/>
                <a:sym typeface="Poppins Medium"/>
              </a:rPr>
              <a:t>ÉTUDE ENDODOUTE — RECHERCHE BIOMÉDICALE</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F5F5EF"/>
        </a:solidFill>
      </p:bgPr>
    </p:bg>
    <p:spTree>
      <p:nvGrpSpPr>
        <p:cNvPr id="1" name=""/>
        <p:cNvGrpSpPr/>
        <p:nvPr/>
      </p:nvGrpSpPr>
      <p:grpSpPr>
        <a:xfrm>
          <a:off x="0" y="0"/>
          <a:ext cx="0" cy="0"/>
          <a:chOff x="0" y="0"/>
          <a:chExt cx="0" cy="0"/>
        </a:xfrm>
      </p:grpSpPr>
      <p:grpSp>
        <p:nvGrpSpPr>
          <p:cNvPr name="Group 2" id="2"/>
          <p:cNvGrpSpPr/>
          <p:nvPr/>
        </p:nvGrpSpPr>
        <p:grpSpPr>
          <a:xfrm rot="0">
            <a:off x="5753100" y="809625"/>
            <a:ext cx="9515475" cy="219075"/>
            <a:chOff x="0" y="0"/>
            <a:chExt cx="12687300" cy="292100"/>
          </a:xfrm>
        </p:grpSpPr>
        <p:sp>
          <p:nvSpPr>
            <p:cNvPr name="Freeform 3" id="3"/>
            <p:cNvSpPr/>
            <p:nvPr/>
          </p:nvSpPr>
          <p:spPr>
            <a:xfrm flipH="false" flipV="false" rot="0">
              <a:off x="0" y="0"/>
              <a:ext cx="12687300" cy="292100"/>
            </a:xfrm>
            <a:custGeom>
              <a:avLst/>
              <a:gdLst/>
              <a:ahLst/>
              <a:cxnLst/>
              <a:rect r="r" b="b" t="t" l="l"/>
              <a:pathLst>
                <a:path h="292100" w="12687300">
                  <a:moveTo>
                    <a:pt x="0" y="0"/>
                  </a:moveTo>
                  <a:lnTo>
                    <a:pt x="12687300" y="0"/>
                  </a:lnTo>
                  <a:lnTo>
                    <a:pt x="12687300" y="292100"/>
                  </a:lnTo>
                  <a:lnTo>
                    <a:pt x="0" y="292100"/>
                  </a:lnTo>
                  <a:close/>
                </a:path>
              </a:pathLst>
            </a:custGeom>
            <a:solidFill>
              <a:srgbClr val="000000"/>
            </a:solidFill>
          </p:spPr>
        </p:sp>
      </p:grpSp>
      <p:sp>
        <p:nvSpPr>
          <p:cNvPr name="TextBox 4" id="4"/>
          <p:cNvSpPr txBox="true"/>
          <p:nvPr/>
        </p:nvSpPr>
        <p:spPr>
          <a:xfrm rot="0">
            <a:off x="1028700" y="790575"/>
            <a:ext cx="4733925" cy="219075"/>
          </a:xfrm>
          <a:prstGeom prst="rect">
            <a:avLst/>
          </a:prstGeom>
        </p:spPr>
        <p:txBody>
          <a:bodyPr anchor="t" rtlCol="false" tIns="0" lIns="0" bIns="0" rIns="0">
            <a:spAutoFit/>
          </a:bodyPr>
          <a:lstStyle/>
          <a:p>
            <a:pPr algn="l" marL="0" indent="0" lvl="0">
              <a:lnSpc>
                <a:spcPts val="1620"/>
              </a:lnSpc>
              <a:spcBef>
                <a:spcPct val="0"/>
              </a:spcBef>
            </a:pPr>
            <a:r>
              <a:rPr lang="en-US" sz="1350" strike="noStrike" u="none">
                <a:solidFill>
                  <a:srgbClr val="000000"/>
                </a:solidFill>
                <a:latin typeface="Poppins"/>
                <a:ea typeface="Poppins"/>
                <a:cs typeface="Poppins"/>
                <a:sym typeface="Poppins"/>
              </a:rPr>
              <a:t>ÉTUDE ENDODOUTE — KIT ENDODOUTE</a:t>
            </a:r>
          </a:p>
        </p:txBody>
      </p:sp>
      <p:sp>
        <p:nvSpPr>
          <p:cNvPr name="TextBox 5" id="5"/>
          <p:cNvSpPr txBox="true"/>
          <p:nvPr/>
        </p:nvSpPr>
        <p:spPr>
          <a:xfrm rot="0">
            <a:off x="1428750" y="1866900"/>
            <a:ext cx="8572500" cy="676275"/>
          </a:xfrm>
          <a:prstGeom prst="rect">
            <a:avLst/>
          </a:prstGeom>
        </p:spPr>
        <p:txBody>
          <a:bodyPr anchor="t" rtlCol="false" tIns="0" lIns="0" bIns="0" rIns="0">
            <a:spAutoFit/>
          </a:bodyPr>
          <a:lstStyle/>
          <a:p>
            <a:pPr algn="l" marL="0" indent="0" lvl="0">
              <a:lnSpc>
                <a:spcPts val="5040"/>
              </a:lnSpc>
              <a:spcBef>
                <a:spcPct val="0"/>
              </a:spcBef>
            </a:pPr>
            <a:r>
              <a:rPr lang="en-US" sz="4200" strike="noStrike" u="none">
                <a:solidFill>
                  <a:srgbClr val="000000"/>
                </a:solidFill>
                <a:latin typeface="Poppins"/>
                <a:ea typeface="Poppins"/>
                <a:cs typeface="Poppins"/>
                <a:sym typeface="Poppins"/>
              </a:rPr>
              <a:t>Guide pratique et TENS vaginal</a:t>
            </a:r>
          </a:p>
        </p:txBody>
      </p:sp>
      <p:sp>
        <p:nvSpPr>
          <p:cNvPr name="TextBox 6" id="6"/>
          <p:cNvSpPr txBox="true"/>
          <p:nvPr/>
        </p:nvSpPr>
        <p:spPr>
          <a:xfrm rot="0">
            <a:off x="1428750" y="2743200"/>
            <a:ext cx="5715000" cy="257175"/>
          </a:xfrm>
          <a:prstGeom prst="rect">
            <a:avLst/>
          </a:prstGeom>
        </p:spPr>
        <p:txBody>
          <a:bodyPr anchor="t" rtlCol="false" tIns="0" lIns="0" bIns="0" rIns="0">
            <a:spAutoFit/>
          </a:bodyPr>
          <a:lstStyle/>
          <a:p>
            <a:pPr algn="l" marL="0" indent="0" lvl="0">
              <a:lnSpc>
                <a:spcPts val="1919"/>
              </a:lnSpc>
              <a:spcBef>
                <a:spcPct val="0"/>
              </a:spcBef>
            </a:pPr>
            <a:r>
              <a:rPr lang="en-US" sz="1599" strike="noStrike" u="none">
                <a:solidFill>
                  <a:srgbClr val="1D7144"/>
                </a:solidFill>
                <a:latin typeface="Poppins"/>
                <a:ea typeface="Poppins"/>
                <a:cs typeface="Poppins"/>
                <a:sym typeface="Poppins"/>
              </a:rPr>
              <a:t>GUIDE « ENDOMÉTRIOSE ET SEXUALITÉ »</a:t>
            </a:r>
          </a:p>
        </p:txBody>
      </p:sp>
      <p:sp>
        <p:nvSpPr>
          <p:cNvPr name="TextBox 7" id="7"/>
          <p:cNvSpPr txBox="true"/>
          <p:nvPr/>
        </p:nvSpPr>
        <p:spPr>
          <a:xfrm rot="0">
            <a:off x="1428750" y="3009900"/>
            <a:ext cx="7143750" cy="935355"/>
          </a:xfrm>
          <a:prstGeom prst="rect">
            <a:avLst/>
          </a:prstGeom>
        </p:spPr>
        <p:txBody>
          <a:bodyPr anchor="t" rtlCol="false" tIns="0" lIns="0" bIns="0" rIns="0">
            <a:spAutoFit/>
          </a:bodyPr>
          <a:lstStyle/>
          <a:p>
            <a:pPr algn="l" marL="0" indent="0" lvl="0">
              <a:lnSpc>
                <a:spcPts val="2520"/>
              </a:lnSpc>
              <a:spcBef>
                <a:spcPct val="0"/>
              </a:spcBef>
            </a:pPr>
            <a:r>
              <a:rPr lang="en-US" sz="1800" strike="noStrike" u="none">
                <a:solidFill>
                  <a:srgbClr val="000000"/>
                </a:solidFill>
                <a:latin typeface="HK Grotesk"/>
                <a:ea typeface="HK Grotesk"/>
                <a:cs typeface="HK Grotesk"/>
                <a:sym typeface="HK Grotesk"/>
              </a:rPr>
              <a:t>Ce livret vous permettra de mieux comprendre les mécanismes des douleurs intimes liées à l'endométriose et vous expliquera comment utiliser les différents outils mis à votre disposition.</a:t>
            </a:r>
          </a:p>
        </p:txBody>
      </p:sp>
      <p:sp>
        <p:nvSpPr>
          <p:cNvPr name="TextBox 8" id="8"/>
          <p:cNvSpPr txBox="true"/>
          <p:nvPr/>
        </p:nvSpPr>
        <p:spPr>
          <a:xfrm rot="0">
            <a:off x="1428750" y="4362450"/>
            <a:ext cx="4762500" cy="257175"/>
          </a:xfrm>
          <a:prstGeom prst="rect">
            <a:avLst/>
          </a:prstGeom>
        </p:spPr>
        <p:txBody>
          <a:bodyPr anchor="t" rtlCol="false" tIns="0" lIns="0" bIns="0" rIns="0">
            <a:spAutoFit/>
          </a:bodyPr>
          <a:lstStyle/>
          <a:p>
            <a:pPr algn="l" marL="0" indent="0" lvl="0">
              <a:lnSpc>
                <a:spcPts val="1919"/>
              </a:lnSpc>
              <a:spcBef>
                <a:spcPct val="0"/>
              </a:spcBef>
            </a:pPr>
            <a:r>
              <a:rPr lang="en-US" sz="1599" strike="noStrike" u="none">
                <a:solidFill>
                  <a:srgbClr val="1D7144"/>
                </a:solidFill>
                <a:latin typeface="Poppins"/>
                <a:ea typeface="Poppins"/>
                <a:cs typeface="Poppins"/>
                <a:sym typeface="Poppins"/>
              </a:rPr>
              <a:t>TENS VAGINAL</a:t>
            </a:r>
          </a:p>
        </p:txBody>
      </p:sp>
      <p:sp>
        <p:nvSpPr>
          <p:cNvPr name="TextBox 9" id="9"/>
          <p:cNvSpPr txBox="true"/>
          <p:nvPr/>
        </p:nvSpPr>
        <p:spPr>
          <a:xfrm rot="0">
            <a:off x="1428750" y="4629150"/>
            <a:ext cx="7143750" cy="935355"/>
          </a:xfrm>
          <a:prstGeom prst="rect">
            <a:avLst/>
          </a:prstGeom>
        </p:spPr>
        <p:txBody>
          <a:bodyPr anchor="t" rtlCol="false" tIns="0" lIns="0" bIns="0" rIns="0">
            <a:spAutoFit/>
          </a:bodyPr>
          <a:lstStyle/>
          <a:p>
            <a:pPr algn="l" marL="0" indent="0" lvl="0">
              <a:lnSpc>
                <a:spcPts val="2520"/>
              </a:lnSpc>
              <a:spcBef>
                <a:spcPct val="0"/>
              </a:spcBef>
            </a:pPr>
            <a:r>
              <a:rPr lang="en-US" sz="1800" strike="noStrike" u="none">
                <a:solidFill>
                  <a:srgbClr val="000000"/>
                </a:solidFill>
                <a:latin typeface="HK Grotesk"/>
                <a:ea typeface="HK Grotesk"/>
                <a:cs typeface="HK Grotesk"/>
                <a:sym typeface="HK Grotesk"/>
              </a:rPr>
              <a:t>Le TENS vaginal constitue l'un des éléments centraux du kit EndoDoute. Une vidéo dédiée vous expliquera son fonctionnement, son utilisation et la manière de l'intégrer à votre prise en charge.</a:t>
            </a:r>
          </a:p>
        </p:txBody>
      </p:sp>
      <p:sp>
        <p:nvSpPr>
          <p:cNvPr name="TextBox 10" id="10"/>
          <p:cNvSpPr txBox="true"/>
          <p:nvPr/>
        </p:nvSpPr>
        <p:spPr>
          <a:xfrm rot="0">
            <a:off x="1428750" y="6172200"/>
            <a:ext cx="4762500" cy="257175"/>
          </a:xfrm>
          <a:prstGeom prst="rect">
            <a:avLst/>
          </a:prstGeom>
        </p:spPr>
        <p:txBody>
          <a:bodyPr anchor="t" rtlCol="false" tIns="0" lIns="0" bIns="0" rIns="0">
            <a:spAutoFit/>
          </a:bodyPr>
          <a:lstStyle/>
          <a:p>
            <a:pPr algn="l" marL="0" indent="0" lvl="0">
              <a:lnSpc>
                <a:spcPts val="1919"/>
              </a:lnSpc>
              <a:spcBef>
                <a:spcPct val="0"/>
              </a:spcBef>
            </a:pPr>
            <a:r>
              <a:rPr lang="en-US" sz="1599" strike="noStrike" u="none">
                <a:solidFill>
                  <a:srgbClr val="1D7144"/>
                </a:solidFill>
                <a:latin typeface="Poppins"/>
                <a:ea typeface="Poppins"/>
                <a:cs typeface="Poppins"/>
                <a:sym typeface="Poppins"/>
              </a:rPr>
              <a:t>RECOMMANDATION</a:t>
            </a:r>
          </a:p>
        </p:txBody>
      </p:sp>
      <p:sp>
        <p:nvSpPr>
          <p:cNvPr name="TextBox 11" id="11"/>
          <p:cNvSpPr txBox="true"/>
          <p:nvPr/>
        </p:nvSpPr>
        <p:spPr>
          <a:xfrm rot="0">
            <a:off x="1428750" y="6438900"/>
            <a:ext cx="7143750" cy="935355"/>
          </a:xfrm>
          <a:prstGeom prst="rect">
            <a:avLst/>
          </a:prstGeom>
        </p:spPr>
        <p:txBody>
          <a:bodyPr anchor="t" rtlCol="false" tIns="0" lIns="0" bIns="0" rIns="0">
            <a:spAutoFit/>
          </a:bodyPr>
          <a:lstStyle/>
          <a:p>
            <a:pPr algn="l" marL="0" indent="0" lvl="0">
              <a:lnSpc>
                <a:spcPts val="2520"/>
              </a:lnSpc>
              <a:spcBef>
                <a:spcPct val="0"/>
              </a:spcBef>
            </a:pPr>
            <a:r>
              <a:rPr lang="en-US" sz="1800" strike="noStrike" u="none">
                <a:solidFill>
                  <a:srgbClr val="000000"/>
                </a:solidFill>
                <a:latin typeface="HK Grotesk"/>
                <a:ea typeface="HK Grotesk"/>
                <a:cs typeface="HK Grotesk"/>
                <a:sym typeface="HK Grotesk"/>
              </a:rPr>
              <a:t>Comme toujours, prenez le temps de lire attentivement les notices et les recommandations fournies avec chaque dispositif afin d'en faire un usage adapté à votre situation.</a:t>
            </a:r>
          </a:p>
        </p:txBody>
      </p:sp>
      <p:grpSp>
        <p:nvGrpSpPr>
          <p:cNvPr name="Group 12" id="12"/>
          <p:cNvGrpSpPr/>
          <p:nvPr/>
        </p:nvGrpSpPr>
        <p:grpSpPr>
          <a:xfrm rot="0">
            <a:off x="10477500" y="1714500"/>
            <a:ext cx="4286250" cy="6191250"/>
            <a:chOff x="0" y="0"/>
            <a:chExt cx="5715000" cy="8255000"/>
          </a:xfrm>
        </p:grpSpPr>
        <p:sp>
          <p:nvSpPr>
            <p:cNvPr name="Freeform 13" id="13"/>
            <p:cNvSpPr/>
            <p:nvPr/>
          </p:nvSpPr>
          <p:spPr>
            <a:xfrm flipH="false" flipV="false" rot="0">
              <a:off x="0" y="0"/>
              <a:ext cx="5715000" cy="8255000"/>
            </a:xfrm>
            <a:custGeom>
              <a:avLst/>
              <a:gdLst/>
              <a:ahLst/>
              <a:cxnLst/>
              <a:rect r="r" b="b" t="t" l="l"/>
              <a:pathLst>
                <a:path h="8255000" w="5715000">
                  <a:moveTo>
                    <a:pt x="571500" y="0"/>
                  </a:moveTo>
                  <a:lnTo>
                    <a:pt x="5143500" y="0"/>
                  </a:lnTo>
                  <a:cubicBezTo>
                    <a:pt x="5459131" y="0"/>
                    <a:pt x="5715000" y="255869"/>
                    <a:pt x="5715000" y="571500"/>
                  </a:cubicBezTo>
                  <a:lnTo>
                    <a:pt x="5715000" y="7683500"/>
                  </a:lnTo>
                  <a:cubicBezTo>
                    <a:pt x="5715000" y="7999131"/>
                    <a:pt x="5459131" y="8255000"/>
                    <a:pt x="5143500" y="8255000"/>
                  </a:cubicBezTo>
                  <a:lnTo>
                    <a:pt x="571500" y="8255000"/>
                  </a:lnTo>
                  <a:cubicBezTo>
                    <a:pt x="255869" y="8255000"/>
                    <a:pt x="0" y="7999131"/>
                    <a:pt x="0" y="7683500"/>
                  </a:cubicBezTo>
                  <a:lnTo>
                    <a:pt x="0" y="571500"/>
                  </a:lnTo>
                  <a:cubicBezTo>
                    <a:pt x="0" y="255869"/>
                    <a:pt x="255869" y="0"/>
                    <a:pt x="571500" y="0"/>
                  </a:cubicBezTo>
                  <a:close/>
                </a:path>
              </a:pathLst>
            </a:custGeom>
            <a:blipFill>
              <a:blip r:embed="rId2"/>
              <a:stretch>
                <a:fillRect l="-29050" t="-47185" r="-113842" b="-77296"/>
              </a:stretch>
            </a:blipFill>
          </p:spPr>
        </p:sp>
      </p:grpSp>
      <p:grpSp>
        <p:nvGrpSpPr>
          <p:cNvPr name="Group 14" id="14"/>
          <p:cNvGrpSpPr/>
          <p:nvPr/>
        </p:nvGrpSpPr>
        <p:grpSpPr>
          <a:xfrm rot="0">
            <a:off x="0" y="9144000"/>
            <a:ext cx="5753100" cy="1143000"/>
            <a:chOff x="0" y="0"/>
            <a:chExt cx="7670800" cy="1524000"/>
          </a:xfrm>
        </p:grpSpPr>
        <p:sp>
          <p:nvSpPr>
            <p:cNvPr name="Freeform 15" id="15"/>
            <p:cNvSpPr/>
            <p:nvPr/>
          </p:nvSpPr>
          <p:spPr>
            <a:xfrm flipH="false" flipV="false" rot="0">
              <a:off x="0" y="0"/>
              <a:ext cx="7670800" cy="1524000"/>
            </a:xfrm>
            <a:custGeom>
              <a:avLst/>
              <a:gdLst/>
              <a:ahLst/>
              <a:cxnLst/>
              <a:rect r="r" b="b" t="t" l="l"/>
              <a:pathLst>
                <a:path h="1524000" w="7670800">
                  <a:moveTo>
                    <a:pt x="0" y="0"/>
                  </a:moveTo>
                  <a:lnTo>
                    <a:pt x="7670800" y="0"/>
                  </a:lnTo>
                  <a:lnTo>
                    <a:pt x="7670800" y="1524000"/>
                  </a:lnTo>
                  <a:lnTo>
                    <a:pt x="0" y="1524000"/>
                  </a:lnTo>
                  <a:close/>
                </a:path>
              </a:pathLst>
            </a:custGeom>
            <a:solidFill>
              <a:srgbClr val="1D7144"/>
            </a:solidFill>
          </p:spPr>
        </p:sp>
      </p:grpSp>
      <p:grpSp>
        <p:nvGrpSpPr>
          <p:cNvPr name="Group 16" id="16"/>
          <p:cNvGrpSpPr/>
          <p:nvPr/>
        </p:nvGrpSpPr>
        <p:grpSpPr>
          <a:xfrm rot="0">
            <a:off x="5743575" y="9144000"/>
            <a:ext cx="6858000" cy="1143000"/>
            <a:chOff x="0" y="0"/>
            <a:chExt cx="9144000" cy="1524000"/>
          </a:xfrm>
        </p:grpSpPr>
        <p:sp>
          <p:nvSpPr>
            <p:cNvPr name="Freeform 17" id="17"/>
            <p:cNvSpPr/>
            <p:nvPr/>
          </p:nvSpPr>
          <p:spPr>
            <a:xfrm flipH="false" flipV="false" rot="0">
              <a:off x="0" y="0"/>
              <a:ext cx="9144000" cy="1524000"/>
            </a:xfrm>
            <a:custGeom>
              <a:avLst/>
              <a:gdLst/>
              <a:ahLst/>
              <a:cxnLst/>
              <a:rect r="r" b="b" t="t" l="l"/>
              <a:pathLst>
                <a:path h="1524000" w="9144000">
                  <a:moveTo>
                    <a:pt x="0" y="0"/>
                  </a:moveTo>
                  <a:lnTo>
                    <a:pt x="9144000" y="0"/>
                  </a:lnTo>
                  <a:lnTo>
                    <a:pt x="9144000" y="1524000"/>
                  </a:lnTo>
                  <a:lnTo>
                    <a:pt x="0" y="1524000"/>
                  </a:lnTo>
                  <a:close/>
                </a:path>
              </a:pathLst>
            </a:custGeom>
            <a:solidFill>
              <a:srgbClr val="76DD94"/>
            </a:solidFill>
          </p:spPr>
        </p:sp>
      </p:grpSp>
      <p:grpSp>
        <p:nvGrpSpPr>
          <p:cNvPr name="Group 18" id="18"/>
          <p:cNvGrpSpPr/>
          <p:nvPr/>
        </p:nvGrpSpPr>
        <p:grpSpPr>
          <a:xfrm rot="0">
            <a:off x="12592050" y="9144000"/>
            <a:ext cx="5695950" cy="1143000"/>
            <a:chOff x="0" y="0"/>
            <a:chExt cx="7594600" cy="1524000"/>
          </a:xfrm>
        </p:grpSpPr>
        <p:sp>
          <p:nvSpPr>
            <p:cNvPr name="Freeform 19" id="19"/>
            <p:cNvSpPr/>
            <p:nvPr/>
          </p:nvSpPr>
          <p:spPr>
            <a:xfrm flipH="false" flipV="false" rot="0">
              <a:off x="0" y="0"/>
              <a:ext cx="7594600" cy="1524000"/>
            </a:xfrm>
            <a:custGeom>
              <a:avLst/>
              <a:gdLst/>
              <a:ahLst/>
              <a:cxnLst/>
              <a:rect r="r" b="b" t="t" l="l"/>
              <a:pathLst>
                <a:path h="1524000" w="7594600">
                  <a:moveTo>
                    <a:pt x="0" y="0"/>
                  </a:moveTo>
                  <a:lnTo>
                    <a:pt x="7594600" y="0"/>
                  </a:lnTo>
                  <a:lnTo>
                    <a:pt x="7594600" y="1524000"/>
                  </a:lnTo>
                  <a:lnTo>
                    <a:pt x="0" y="1524000"/>
                  </a:lnTo>
                  <a:close/>
                </a:path>
              </a:pathLst>
            </a:custGeom>
            <a:solidFill>
              <a:srgbClr val="005CE6"/>
            </a:solidFill>
          </p:spPr>
        </p:sp>
      </p:gr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F5F5EF"/>
        </a:solidFill>
      </p:bgPr>
    </p:bg>
    <p:spTree>
      <p:nvGrpSpPr>
        <p:cNvPr id="1" name=""/>
        <p:cNvGrpSpPr/>
        <p:nvPr/>
      </p:nvGrpSpPr>
      <p:grpSpPr>
        <a:xfrm>
          <a:off x="0" y="0"/>
          <a:ext cx="0" cy="0"/>
          <a:chOff x="0" y="0"/>
          <a:chExt cx="0" cy="0"/>
        </a:xfrm>
      </p:grpSpPr>
      <p:grpSp>
        <p:nvGrpSpPr>
          <p:cNvPr name="Group 2" id="2"/>
          <p:cNvGrpSpPr/>
          <p:nvPr/>
        </p:nvGrpSpPr>
        <p:grpSpPr>
          <a:xfrm rot="0">
            <a:off x="5753100" y="809625"/>
            <a:ext cx="9515475" cy="219075"/>
            <a:chOff x="0" y="0"/>
            <a:chExt cx="12687300" cy="292100"/>
          </a:xfrm>
        </p:grpSpPr>
        <p:sp>
          <p:nvSpPr>
            <p:cNvPr name="Freeform 3" id="3"/>
            <p:cNvSpPr/>
            <p:nvPr/>
          </p:nvSpPr>
          <p:spPr>
            <a:xfrm flipH="false" flipV="false" rot="0">
              <a:off x="0" y="0"/>
              <a:ext cx="12687300" cy="292100"/>
            </a:xfrm>
            <a:custGeom>
              <a:avLst/>
              <a:gdLst/>
              <a:ahLst/>
              <a:cxnLst/>
              <a:rect r="r" b="b" t="t" l="l"/>
              <a:pathLst>
                <a:path h="292100" w="12687300">
                  <a:moveTo>
                    <a:pt x="0" y="0"/>
                  </a:moveTo>
                  <a:lnTo>
                    <a:pt x="12687300" y="0"/>
                  </a:lnTo>
                  <a:lnTo>
                    <a:pt x="12687300" y="292100"/>
                  </a:lnTo>
                  <a:lnTo>
                    <a:pt x="0" y="292100"/>
                  </a:lnTo>
                  <a:close/>
                </a:path>
              </a:pathLst>
            </a:custGeom>
            <a:solidFill>
              <a:srgbClr val="000000"/>
            </a:solidFill>
          </p:spPr>
        </p:sp>
      </p:grpSp>
      <p:grpSp>
        <p:nvGrpSpPr>
          <p:cNvPr name="Group 4" id="4"/>
          <p:cNvGrpSpPr/>
          <p:nvPr/>
        </p:nvGrpSpPr>
        <p:grpSpPr>
          <a:xfrm rot="0">
            <a:off x="8953007" y="1285875"/>
            <a:ext cx="4286250" cy="6191250"/>
            <a:chOff x="0" y="0"/>
            <a:chExt cx="5715000" cy="8255000"/>
          </a:xfrm>
        </p:grpSpPr>
        <p:sp>
          <p:nvSpPr>
            <p:cNvPr name="Freeform 5" id="5"/>
            <p:cNvSpPr/>
            <p:nvPr/>
          </p:nvSpPr>
          <p:spPr>
            <a:xfrm flipH="false" flipV="false" rot="0">
              <a:off x="0" y="0"/>
              <a:ext cx="5715000" cy="8255000"/>
            </a:xfrm>
            <a:custGeom>
              <a:avLst/>
              <a:gdLst/>
              <a:ahLst/>
              <a:cxnLst/>
              <a:rect r="r" b="b" t="t" l="l"/>
              <a:pathLst>
                <a:path h="8255000" w="5715000">
                  <a:moveTo>
                    <a:pt x="571500" y="0"/>
                  </a:moveTo>
                  <a:lnTo>
                    <a:pt x="5143500" y="0"/>
                  </a:lnTo>
                  <a:cubicBezTo>
                    <a:pt x="5459131" y="0"/>
                    <a:pt x="5715000" y="255869"/>
                    <a:pt x="5715000" y="571500"/>
                  </a:cubicBezTo>
                  <a:lnTo>
                    <a:pt x="5715000" y="7683500"/>
                  </a:lnTo>
                  <a:cubicBezTo>
                    <a:pt x="5715000" y="7999131"/>
                    <a:pt x="5459131" y="8255000"/>
                    <a:pt x="5143500" y="8255000"/>
                  </a:cubicBezTo>
                  <a:lnTo>
                    <a:pt x="571500" y="8255000"/>
                  </a:lnTo>
                  <a:cubicBezTo>
                    <a:pt x="255869" y="8255000"/>
                    <a:pt x="0" y="7999131"/>
                    <a:pt x="0" y="7683500"/>
                  </a:cubicBezTo>
                  <a:lnTo>
                    <a:pt x="0" y="571500"/>
                  </a:lnTo>
                  <a:cubicBezTo>
                    <a:pt x="0" y="255869"/>
                    <a:pt x="255869" y="0"/>
                    <a:pt x="571500" y="0"/>
                  </a:cubicBezTo>
                  <a:close/>
                </a:path>
              </a:pathLst>
            </a:custGeom>
            <a:blipFill>
              <a:blip r:embed="rId2"/>
              <a:stretch>
                <a:fillRect l="-9864" t="-9057" r="-369571" b="-9935"/>
              </a:stretch>
            </a:blipFill>
          </p:spPr>
        </p:sp>
      </p:grpSp>
      <p:grpSp>
        <p:nvGrpSpPr>
          <p:cNvPr name="Group 6" id="6"/>
          <p:cNvGrpSpPr/>
          <p:nvPr/>
        </p:nvGrpSpPr>
        <p:grpSpPr>
          <a:xfrm rot="0">
            <a:off x="0" y="9144000"/>
            <a:ext cx="5753100" cy="1143000"/>
            <a:chOff x="0" y="0"/>
            <a:chExt cx="7670800" cy="1524000"/>
          </a:xfrm>
        </p:grpSpPr>
        <p:sp>
          <p:nvSpPr>
            <p:cNvPr name="Freeform 7" id="7"/>
            <p:cNvSpPr/>
            <p:nvPr/>
          </p:nvSpPr>
          <p:spPr>
            <a:xfrm flipH="false" flipV="false" rot="0">
              <a:off x="0" y="0"/>
              <a:ext cx="7670800" cy="1524000"/>
            </a:xfrm>
            <a:custGeom>
              <a:avLst/>
              <a:gdLst/>
              <a:ahLst/>
              <a:cxnLst/>
              <a:rect r="r" b="b" t="t" l="l"/>
              <a:pathLst>
                <a:path h="1524000" w="7670800">
                  <a:moveTo>
                    <a:pt x="0" y="0"/>
                  </a:moveTo>
                  <a:lnTo>
                    <a:pt x="7670800" y="0"/>
                  </a:lnTo>
                  <a:lnTo>
                    <a:pt x="7670800" y="1524000"/>
                  </a:lnTo>
                  <a:lnTo>
                    <a:pt x="0" y="1524000"/>
                  </a:lnTo>
                  <a:close/>
                </a:path>
              </a:pathLst>
            </a:custGeom>
            <a:solidFill>
              <a:srgbClr val="1D7144"/>
            </a:solidFill>
          </p:spPr>
        </p:sp>
      </p:grpSp>
      <p:grpSp>
        <p:nvGrpSpPr>
          <p:cNvPr name="Group 8" id="8"/>
          <p:cNvGrpSpPr/>
          <p:nvPr/>
        </p:nvGrpSpPr>
        <p:grpSpPr>
          <a:xfrm rot="0">
            <a:off x="5743575" y="9144000"/>
            <a:ext cx="6858000" cy="1143000"/>
            <a:chOff x="0" y="0"/>
            <a:chExt cx="9144000" cy="1524000"/>
          </a:xfrm>
        </p:grpSpPr>
        <p:sp>
          <p:nvSpPr>
            <p:cNvPr name="Freeform 9" id="9"/>
            <p:cNvSpPr/>
            <p:nvPr/>
          </p:nvSpPr>
          <p:spPr>
            <a:xfrm flipH="false" flipV="false" rot="0">
              <a:off x="0" y="0"/>
              <a:ext cx="9144000" cy="1524000"/>
            </a:xfrm>
            <a:custGeom>
              <a:avLst/>
              <a:gdLst/>
              <a:ahLst/>
              <a:cxnLst/>
              <a:rect r="r" b="b" t="t" l="l"/>
              <a:pathLst>
                <a:path h="1524000" w="9144000">
                  <a:moveTo>
                    <a:pt x="0" y="0"/>
                  </a:moveTo>
                  <a:lnTo>
                    <a:pt x="9144000" y="0"/>
                  </a:lnTo>
                  <a:lnTo>
                    <a:pt x="9144000" y="1524000"/>
                  </a:lnTo>
                  <a:lnTo>
                    <a:pt x="0" y="1524000"/>
                  </a:lnTo>
                  <a:close/>
                </a:path>
              </a:pathLst>
            </a:custGeom>
            <a:solidFill>
              <a:srgbClr val="76DD94"/>
            </a:solidFill>
          </p:spPr>
        </p:sp>
      </p:grpSp>
      <p:grpSp>
        <p:nvGrpSpPr>
          <p:cNvPr name="Group 10" id="10"/>
          <p:cNvGrpSpPr/>
          <p:nvPr/>
        </p:nvGrpSpPr>
        <p:grpSpPr>
          <a:xfrm rot="0">
            <a:off x="12592050" y="9144000"/>
            <a:ext cx="5695950" cy="1143000"/>
            <a:chOff x="0" y="0"/>
            <a:chExt cx="7594600" cy="1524000"/>
          </a:xfrm>
        </p:grpSpPr>
        <p:sp>
          <p:nvSpPr>
            <p:cNvPr name="Freeform 11" id="11"/>
            <p:cNvSpPr/>
            <p:nvPr/>
          </p:nvSpPr>
          <p:spPr>
            <a:xfrm flipH="false" flipV="false" rot="0">
              <a:off x="0" y="0"/>
              <a:ext cx="7594600" cy="1524000"/>
            </a:xfrm>
            <a:custGeom>
              <a:avLst/>
              <a:gdLst/>
              <a:ahLst/>
              <a:cxnLst/>
              <a:rect r="r" b="b" t="t" l="l"/>
              <a:pathLst>
                <a:path h="1524000" w="7594600">
                  <a:moveTo>
                    <a:pt x="0" y="0"/>
                  </a:moveTo>
                  <a:lnTo>
                    <a:pt x="7594600" y="0"/>
                  </a:lnTo>
                  <a:lnTo>
                    <a:pt x="7594600" y="1524000"/>
                  </a:lnTo>
                  <a:lnTo>
                    <a:pt x="0" y="1524000"/>
                  </a:lnTo>
                  <a:close/>
                </a:path>
              </a:pathLst>
            </a:custGeom>
            <a:solidFill>
              <a:srgbClr val="005CE6"/>
            </a:solidFill>
          </p:spPr>
        </p:sp>
      </p:grpSp>
      <p:grpSp>
        <p:nvGrpSpPr>
          <p:cNvPr name="Group 12" id="12"/>
          <p:cNvGrpSpPr/>
          <p:nvPr/>
        </p:nvGrpSpPr>
        <p:grpSpPr>
          <a:xfrm rot="0">
            <a:off x="13619763" y="2543175"/>
            <a:ext cx="4286250" cy="6170799"/>
            <a:chOff x="0" y="0"/>
            <a:chExt cx="5715000" cy="8227732"/>
          </a:xfrm>
        </p:grpSpPr>
        <p:sp>
          <p:nvSpPr>
            <p:cNvPr name="Freeform 13" id="13"/>
            <p:cNvSpPr/>
            <p:nvPr/>
          </p:nvSpPr>
          <p:spPr>
            <a:xfrm flipH="false" flipV="false" rot="0">
              <a:off x="0" y="0"/>
              <a:ext cx="5715000" cy="8227732"/>
            </a:xfrm>
            <a:custGeom>
              <a:avLst/>
              <a:gdLst/>
              <a:ahLst/>
              <a:cxnLst/>
              <a:rect r="r" b="b" t="t" l="l"/>
              <a:pathLst>
                <a:path h="8227732" w="5715000">
                  <a:moveTo>
                    <a:pt x="571500" y="0"/>
                  </a:moveTo>
                  <a:lnTo>
                    <a:pt x="5143500" y="0"/>
                  </a:lnTo>
                  <a:cubicBezTo>
                    <a:pt x="5459131" y="0"/>
                    <a:pt x="5715000" y="255024"/>
                    <a:pt x="5715000" y="569612"/>
                  </a:cubicBezTo>
                  <a:lnTo>
                    <a:pt x="5715000" y="7658119"/>
                  </a:lnTo>
                  <a:cubicBezTo>
                    <a:pt x="5715000" y="7972708"/>
                    <a:pt x="5459131" y="8227732"/>
                    <a:pt x="5143500" y="8227732"/>
                  </a:cubicBezTo>
                  <a:lnTo>
                    <a:pt x="571500" y="8227732"/>
                  </a:lnTo>
                  <a:cubicBezTo>
                    <a:pt x="255869" y="8227732"/>
                    <a:pt x="0" y="7972708"/>
                    <a:pt x="0" y="7658119"/>
                  </a:cubicBezTo>
                  <a:lnTo>
                    <a:pt x="0" y="569612"/>
                  </a:lnTo>
                  <a:cubicBezTo>
                    <a:pt x="0" y="255024"/>
                    <a:pt x="255869" y="0"/>
                    <a:pt x="571500" y="0"/>
                  </a:cubicBezTo>
                  <a:close/>
                </a:path>
              </a:pathLst>
            </a:custGeom>
            <a:blipFill>
              <a:blip r:embed="rId3"/>
              <a:stretch>
                <a:fillRect l="-3987" t="0" r="-3987" b="0"/>
              </a:stretch>
            </a:blipFill>
          </p:spPr>
        </p:sp>
      </p:grpSp>
      <p:sp>
        <p:nvSpPr>
          <p:cNvPr name="TextBox 14" id="14"/>
          <p:cNvSpPr txBox="true"/>
          <p:nvPr/>
        </p:nvSpPr>
        <p:spPr>
          <a:xfrm rot="0">
            <a:off x="1028700" y="790575"/>
            <a:ext cx="4733925" cy="219075"/>
          </a:xfrm>
          <a:prstGeom prst="rect">
            <a:avLst/>
          </a:prstGeom>
        </p:spPr>
        <p:txBody>
          <a:bodyPr anchor="t" rtlCol="false" tIns="0" lIns="0" bIns="0" rIns="0">
            <a:spAutoFit/>
          </a:bodyPr>
          <a:lstStyle/>
          <a:p>
            <a:pPr algn="l" marL="0" indent="0" lvl="0">
              <a:lnSpc>
                <a:spcPts val="1620"/>
              </a:lnSpc>
              <a:spcBef>
                <a:spcPct val="0"/>
              </a:spcBef>
            </a:pPr>
            <a:r>
              <a:rPr lang="en-US" sz="1350" strike="noStrike" u="none">
                <a:solidFill>
                  <a:srgbClr val="000000"/>
                </a:solidFill>
                <a:latin typeface="Poppins"/>
                <a:ea typeface="Poppins"/>
                <a:cs typeface="Poppins"/>
                <a:sym typeface="Poppins"/>
              </a:rPr>
              <a:t>ÉTUDE ENDODOUTE — TENS VAGINAL</a:t>
            </a:r>
          </a:p>
        </p:txBody>
      </p:sp>
      <p:sp>
        <p:nvSpPr>
          <p:cNvPr name="TextBox 15" id="15"/>
          <p:cNvSpPr txBox="true"/>
          <p:nvPr/>
        </p:nvSpPr>
        <p:spPr>
          <a:xfrm rot="0">
            <a:off x="1428750" y="1866900"/>
            <a:ext cx="8572500" cy="676275"/>
          </a:xfrm>
          <a:prstGeom prst="rect">
            <a:avLst/>
          </a:prstGeom>
        </p:spPr>
        <p:txBody>
          <a:bodyPr anchor="t" rtlCol="false" tIns="0" lIns="0" bIns="0" rIns="0">
            <a:spAutoFit/>
          </a:bodyPr>
          <a:lstStyle/>
          <a:p>
            <a:pPr algn="l" marL="0" indent="0" lvl="0">
              <a:lnSpc>
                <a:spcPts val="5097"/>
              </a:lnSpc>
              <a:spcBef>
                <a:spcPct val="0"/>
              </a:spcBef>
            </a:pPr>
            <a:r>
              <a:rPr lang="en-US" sz="4247" strike="noStrike" u="none">
                <a:solidFill>
                  <a:srgbClr val="000000"/>
                </a:solidFill>
                <a:latin typeface="Poppins"/>
                <a:ea typeface="Poppins"/>
                <a:cs typeface="Poppins"/>
                <a:sym typeface="Poppins"/>
              </a:rPr>
              <a:t>Le TENS vaginal EndoDoute</a:t>
            </a:r>
          </a:p>
        </p:txBody>
      </p:sp>
      <p:sp>
        <p:nvSpPr>
          <p:cNvPr name="TextBox 16" id="16"/>
          <p:cNvSpPr txBox="true"/>
          <p:nvPr/>
        </p:nvSpPr>
        <p:spPr>
          <a:xfrm rot="0">
            <a:off x="1428750" y="2743200"/>
            <a:ext cx="4762500" cy="257175"/>
          </a:xfrm>
          <a:prstGeom prst="rect">
            <a:avLst/>
          </a:prstGeom>
        </p:spPr>
        <p:txBody>
          <a:bodyPr anchor="t" rtlCol="false" tIns="0" lIns="0" bIns="0" rIns="0">
            <a:spAutoFit/>
          </a:bodyPr>
          <a:lstStyle/>
          <a:p>
            <a:pPr algn="l" marL="0" indent="0" lvl="0">
              <a:lnSpc>
                <a:spcPts val="1919"/>
              </a:lnSpc>
              <a:spcBef>
                <a:spcPct val="0"/>
              </a:spcBef>
            </a:pPr>
            <a:r>
              <a:rPr lang="en-US" sz="1599" strike="noStrike" u="none">
                <a:solidFill>
                  <a:srgbClr val="1D7144"/>
                </a:solidFill>
                <a:latin typeface="Poppins"/>
                <a:ea typeface="Poppins"/>
                <a:cs typeface="Poppins"/>
                <a:sym typeface="Poppins"/>
              </a:rPr>
              <a:t>PRÉSENTATION DU DISPOSITIF</a:t>
            </a:r>
          </a:p>
        </p:txBody>
      </p:sp>
      <p:sp>
        <p:nvSpPr>
          <p:cNvPr name="TextBox 17" id="17"/>
          <p:cNvSpPr txBox="true"/>
          <p:nvPr/>
        </p:nvSpPr>
        <p:spPr>
          <a:xfrm rot="0">
            <a:off x="1428750" y="3009900"/>
            <a:ext cx="7143750" cy="1249680"/>
          </a:xfrm>
          <a:prstGeom prst="rect">
            <a:avLst/>
          </a:prstGeom>
        </p:spPr>
        <p:txBody>
          <a:bodyPr anchor="t" rtlCol="false" tIns="0" lIns="0" bIns="0" rIns="0">
            <a:spAutoFit/>
          </a:bodyPr>
          <a:lstStyle/>
          <a:p>
            <a:pPr algn="l" marL="0" indent="0" lvl="0">
              <a:lnSpc>
                <a:spcPts val="2520"/>
              </a:lnSpc>
              <a:spcBef>
                <a:spcPct val="0"/>
              </a:spcBef>
            </a:pPr>
            <a:r>
              <a:rPr lang="en-US" sz="1800" strike="noStrike" u="none">
                <a:solidFill>
                  <a:srgbClr val="000000"/>
                </a:solidFill>
                <a:latin typeface="HK Grotesk"/>
                <a:ea typeface="HK Grotesk"/>
                <a:cs typeface="HK Grotesk"/>
                <a:sym typeface="HK Grotesk"/>
              </a:rPr>
              <a:t>Le TENS vaginal EndoDoute se présente sous la forme d'un petit dispositif rechargeable en USB. Avant sa première utilisation, branchez-le sur votre ordinateur ou un chargeur USB et laissez-le charger complètement pour optimiser son fonctionnement.</a:t>
            </a:r>
          </a:p>
        </p:txBody>
      </p:sp>
      <p:sp>
        <p:nvSpPr>
          <p:cNvPr name="TextBox 18" id="18"/>
          <p:cNvSpPr txBox="true"/>
          <p:nvPr/>
        </p:nvSpPr>
        <p:spPr>
          <a:xfrm rot="0">
            <a:off x="1428750" y="4362450"/>
            <a:ext cx="4762500" cy="257175"/>
          </a:xfrm>
          <a:prstGeom prst="rect">
            <a:avLst/>
          </a:prstGeom>
        </p:spPr>
        <p:txBody>
          <a:bodyPr anchor="t" rtlCol="false" tIns="0" lIns="0" bIns="0" rIns="0">
            <a:spAutoFit/>
          </a:bodyPr>
          <a:lstStyle/>
          <a:p>
            <a:pPr algn="l" marL="0" indent="0" lvl="0">
              <a:lnSpc>
                <a:spcPts val="1919"/>
              </a:lnSpc>
              <a:spcBef>
                <a:spcPct val="0"/>
              </a:spcBef>
            </a:pPr>
            <a:r>
              <a:rPr lang="en-US" sz="1599" strike="noStrike" u="none">
                <a:solidFill>
                  <a:srgbClr val="1D7144"/>
                </a:solidFill>
                <a:latin typeface="Poppins"/>
                <a:ea typeface="Poppins"/>
                <a:cs typeface="Poppins"/>
                <a:sym typeface="Poppins"/>
              </a:rPr>
              <a:t>PREMIER TEST</a:t>
            </a:r>
          </a:p>
        </p:txBody>
      </p:sp>
      <p:sp>
        <p:nvSpPr>
          <p:cNvPr name="TextBox 19" id="19"/>
          <p:cNvSpPr txBox="true"/>
          <p:nvPr/>
        </p:nvSpPr>
        <p:spPr>
          <a:xfrm rot="0">
            <a:off x="1428750" y="4629150"/>
            <a:ext cx="7143750" cy="1249680"/>
          </a:xfrm>
          <a:prstGeom prst="rect">
            <a:avLst/>
          </a:prstGeom>
        </p:spPr>
        <p:txBody>
          <a:bodyPr anchor="t" rtlCol="false" tIns="0" lIns="0" bIns="0" rIns="0">
            <a:spAutoFit/>
          </a:bodyPr>
          <a:lstStyle/>
          <a:p>
            <a:pPr algn="l" marL="0" indent="0" lvl="0">
              <a:lnSpc>
                <a:spcPts val="2520"/>
              </a:lnSpc>
              <a:spcBef>
                <a:spcPct val="0"/>
              </a:spcBef>
            </a:pPr>
            <a:r>
              <a:rPr lang="en-US" sz="1800" strike="noStrike" u="none">
                <a:solidFill>
                  <a:srgbClr val="000000"/>
                </a:solidFill>
                <a:latin typeface="HK Grotesk"/>
                <a:ea typeface="HK Grotesk"/>
                <a:cs typeface="HK Grotesk"/>
                <a:sym typeface="HK Grotesk"/>
              </a:rPr>
              <a:t>Avant toute utilisation intravaginale, assurez-vous que l'appareil est éteint. Pour vous familiariser avec les sensations du TENS, effectuez un premier test dans le creux de votre main afin de découvrir progressivement les différentes intensités.</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F5F5EF"/>
        </a:solidFill>
      </p:bgPr>
    </p:bg>
    <p:spTree>
      <p:nvGrpSpPr>
        <p:cNvPr id="1" name=""/>
        <p:cNvGrpSpPr/>
        <p:nvPr/>
      </p:nvGrpSpPr>
      <p:grpSpPr>
        <a:xfrm>
          <a:off x="0" y="0"/>
          <a:ext cx="0" cy="0"/>
          <a:chOff x="0" y="0"/>
          <a:chExt cx="0" cy="0"/>
        </a:xfrm>
      </p:grpSpPr>
      <p:grpSp>
        <p:nvGrpSpPr>
          <p:cNvPr name="Group 2" id="2"/>
          <p:cNvGrpSpPr/>
          <p:nvPr/>
        </p:nvGrpSpPr>
        <p:grpSpPr>
          <a:xfrm rot="0">
            <a:off x="5753100" y="809625"/>
            <a:ext cx="9515475" cy="219075"/>
            <a:chOff x="0" y="0"/>
            <a:chExt cx="12687300" cy="292100"/>
          </a:xfrm>
        </p:grpSpPr>
        <p:sp>
          <p:nvSpPr>
            <p:cNvPr name="Freeform 3" id="3"/>
            <p:cNvSpPr/>
            <p:nvPr/>
          </p:nvSpPr>
          <p:spPr>
            <a:xfrm flipH="false" flipV="false" rot="0">
              <a:off x="0" y="0"/>
              <a:ext cx="12687300" cy="292100"/>
            </a:xfrm>
            <a:custGeom>
              <a:avLst/>
              <a:gdLst/>
              <a:ahLst/>
              <a:cxnLst/>
              <a:rect r="r" b="b" t="t" l="l"/>
              <a:pathLst>
                <a:path h="292100" w="12687300">
                  <a:moveTo>
                    <a:pt x="0" y="0"/>
                  </a:moveTo>
                  <a:lnTo>
                    <a:pt x="12687300" y="0"/>
                  </a:lnTo>
                  <a:lnTo>
                    <a:pt x="12687300" y="292100"/>
                  </a:lnTo>
                  <a:lnTo>
                    <a:pt x="0" y="292100"/>
                  </a:lnTo>
                  <a:close/>
                </a:path>
              </a:pathLst>
            </a:custGeom>
            <a:solidFill>
              <a:srgbClr val="000000"/>
            </a:solidFill>
          </p:spPr>
        </p:sp>
      </p:grpSp>
      <p:grpSp>
        <p:nvGrpSpPr>
          <p:cNvPr name="Group 4" id="4"/>
          <p:cNvGrpSpPr/>
          <p:nvPr/>
        </p:nvGrpSpPr>
        <p:grpSpPr>
          <a:xfrm rot="0">
            <a:off x="9144000" y="1550889"/>
            <a:ext cx="4286250" cy="6191250"/>
            <a:chOff x="0" y="0"/>
            <a:chExt cx="5715000" cy="8255000"/>
          </a:xfrm>
        </p:grpSpPr>
        <p:sp>
          <p:nvSpPr>
            <p:cNvPr name="Freeform 5" id="5"/>
            <p:cNvSpPr/>
            <p:nvPr/>
          </p:nvSpPr>
          <p:spPr>
            <a:xfrm flipH="false" flipV="false" rot="0">
              <a:off x="0" y="0"/>
              <a:ext cx="5715000" cy="8255000"/>
            </a:xfrm>
            <a:custGeom>
              <a:avLst/>
              <a:gdLst/>
              <a:ahLst/>
              <a:cxnLst/>
              <a:rect r="r" b="b" t="t" l="l"/>
              <a:pathLst>
                <a:path h="8255000" w="5715000">
                  <a:moveTo>
                    <a:pt x="571500" y="0"/>
                  </a:moveTo>
                  <a:lnTo>
                    <a:pt x="5143500" y="0"/>
                  </a:lnTo>
                  <a:cubicBezTo>
                    <a:pt x="5459131" y="0"/>
                    <a:pt x="5715000" y="255869"/>
                    <a:pt x="5715000" y="571500"/>
                  </a:cubicBezTo>
                  <a:lnTo>
                    <a:pt x="5715000" y="7683500"/>
                  </a:lnTo>
                  <a:cubicBezTo>
                    <a:pt x="5715000" y="7999131"/>
                    <a:pt x="5459131" y="8255000"/>
                    <a:pt x="5143500" y="8255000"/>
                  </a:cubicBezTo>
                  <a:lnTo>
                    <a:pt x="571500" y="8255000"/>
                  </a:lnTo>
                  <a:cubicBezTo>
                    <a:pt x="255869" y="8255000"/>
                    <a:pt x="0" y="7999131"/>
                    <a:pt x="0" y="7683500"/>
                  </a:cubicBezTo>
                  <a:lnTo>
                    <a:pt x="0" y="571500"/>
                  </a:lnTo>
                  <a:cubicBezTo>
                    <a:pt x="0" y="255869"/>
                    <a:pt x="255869" y="0"/>
                    <a:pt x="571500" y="0"/>
                  </a:cubicBezTo>
                  <a:close/>
                </a:path>
              </a:pathLst>
            </a:custGeom>
            <a:blipFill>
              <a:blip r:embed="rId2"/>
              <a:stretch>
                <a:fillRect l="-14086" t="-14633" r="-13166" b="-2972"/>
              </a:stretch>
            </a:blipFill>
          </p:spPr>
        </p:sp>
      </p:grpSp>
      <p:grpSp>
        <p:nvGrpSpPr>
          <p:cNvPr name="Group 6" id="6"/>
          <p:cNvGrpSpPr/>
          <p:nvPr/>
        </p:nvGrpSpPr>
        <p:grpSpPr>
          <a:xfrm rot="0">
            <a:off x="0" y="9144000"/>
            <a:ext cx="5753100" cy="1143000"/>
            <a:chOff x="0" y="0"/>
            <a:chExt cx="7670800" cy="1524000"/>
          </a:xfrm>
        </p:grpSpPr>
        <p:sp>
          <p:nvSpPr>
            <p:cNvPr name="Freeform 7" id="7"/>
            <p:cNvSpPr/>
            <p:nvPr/>
          </p:nvSpPr>
          <p:spPr>
            <a:xfrm flipH="false" flipV="false" rot="0">
              <a:off x="0" y="0"/>
              <a:ext cx="7670800" cy="1524000"/>
            </a:xfrm>
            <a:custGeom>
              <a:avLst/>
              <a:gdLst/>
              <a:ahLst/>
              <a:cxnLst/>
              <a:rect r="r" b="b" t="t" l="l"/>
              <a:pathLst>
                <a:path h="1524000" w="7670800">
                  <a:moveTo>
                    <a:pt x="0" y="0"/>
                  </a:moveTo>
                  <a:lnTo>
                    <a:pt x="7670800" y="0"/>
                  </a:lnTo>
                  <a:lnTo>
                    <a:pt x="7670800" y="1524000"/>
                  </a:lnTo>
                  <a:lnTo>
                    <a:pt x="0" y="1524000"/>
                  </a:lnTo>
                  <a:close/>
                </a:path>
              </a:pathLst>
            </a:custGeom>
            <a:solidFill>
              <a:srgbClr val="1D7144"/>
            </a:solidFill>
          </p:spPr>
        </p:sp>
      </p:grpSp>
      <p:grpSp>
        <p:nvGrpSpPr>
          <p:cNvPr name="Group 8" id="8"/>
          <p:cNvGrpSpPr/>
          <p:nvPr/>
        </p:nvGrpSpPr>
        <p:grpSpPr>
          <a:xfrm rot="0">
            <a:off x="5743575" y="9144000"/>
            <a:ext cx="6858000" cy="1143000"/>
            <a:chOff x="0" y="0"/>
            <a:chExt cx="9144000" cy="1524000"/>
          </a:xfrm>
        </p:grpSpPr>
        <p:sp>
          <p:nvSpPr>
            <p:cNvPr name="Freeform 9" id="9"/>
            <p:cNvSpPr/>
            <p:nvPr/>
          </p:nvSpPr>
          <p:spPr>
            <a:xfrm flipH="false" flipV="false" rot="0">
              <a:off x="0" y="0"/>
              <a:ext cx="9144000" cy="1524000"/>
            </a:xfrm>
            <a:custGeom>
              <a:avLst/>
              <a:gdLst/>
              <a:ahLst/>
              <a:cxnLst/>
              <a:rect r="r" b="b" t="t" l="l"/>
              <a:pathLst>
                <a:path h="1524000" w="9144000">
                  <a:moveTo>
                    <a:pt x="0" y="0"/>
                  </a:moveTo>
                  <a:lnTo>
                    <a:pt x="9144000" y="0"/>
                  </a:lnTo>
                  <a:lnTo>
                    <a:pt x="9144000" y="1524000"/>
                  </a:lnTo>
                  <a:lnTo>
                    <a:pt x="0" y="1524000"/>
                  </a:lnTo>
                  <a:close/>
                </a:path>
              </a:pathLst>
            </a:custGeom>
            <a:solidFill>
              <a:srgbClr val="76DD94"/>
            </a:solidFill>
          </p:spPr>
        </p:sp>
      </p:grpSp>
      <p:grpSp>
        <p:nvGrpSpPr>
          <p:cNvPr name="Group 10" id="10"/>
          <p:cNvGrpSpPr/>
          <p:nvPr/>
        </p:nvGrpSpPr>
        <p:grpSpPr>
          <a:xfrm rot="0">
            <a:off x="12592050" y="9144000"/>
            <a:ext cx="5695950" cy="1143000"/>
            <a:chOff x="0" y="0"/>
            <a:chExt cx="7594600" cy="1524000"/>
          </a:xfrm>
        </p:grpSpPr>
        <p:sp>
          <p:nvSpPr>
            <p:cNvPr name="Freeform 11" id="11"/>
            <p:cNvSpPr/>
            <p:nvPr/>
          </p:nvSpPr>
          <p:spPr>
            <a:xfrm flipH="false" flipV="false" rot="0">
              <a:off x="0" y="0"/>
              <a:ext cx="7594600" cy="1524000"/>
            </a:xfrm>
            <a:custGeom>
              <a:avLst/>
              <a:gdLst/>
              <a:ahLst/>
              <a:cxnLst/>
              <a:rect r="r" b="b" t="t" l="l"/>
              <a:pathLst>
                <a:path h="1524000" w="7594600">
                  <a:moveTo>
                    <a:pt x="0" y="0"/>
                  </a:moveTo>
                  <a:lnTo>
                    <a:pt x="7594600" y="0"/>
                  </a:lnTo>
                  <a:lnTo>
                    <a:pt x="7594600" y="1524000"/>
                  </a:lnTo>
                  <a:lnTo>
                    <a:pt x="0" y="1524000"/>
                  </a:lnTo>
                  <a:close/>
                </a:path>
              </a:pathLst>
            </a:custGeom>
            <a:solidFill>
              <a:srgbClr val="005CE6"/>
            </a:solidFill>
          </p:spPr>
        </p:sp>
      </p:grpSp>
      <p:sp>
        <p:nvSpPr>
          <p:cNvPr name="Freeform 12" id="12"/>
          <p:cNvSpPr/>
          <p:nvPr/>
        </p:nvSpPr>
        <p:spPr>
          <a:xfrm flipH="false" flipV="false" rot="0">
            <a:off x="10772676" y="6023366"/>
            <a:ext cx="1028899" cy="909172"/>
          </a:xfrm>
          <a:custGeom>
            <a:avLst/>
            <a:gdLst/>
            <a:ahLst/>
            <a:cxnLst/>
            <a:rect r="r" b="b" t="t" l="l"/>
            <a:pathLst>
              <a:path h="909172" w="1028899">
                <a:moveTo>
                  <a:pt x="0" y="0"/>
                </a:moveTo>
                <a:lnTo>
                  <a:pt x="1028898" y="0"/>
                </a:lnTo>
                <a:lnTo>
                  <a:pt x="1028898" y="909173"/>
                </a:lnTo>
                <a:lnTo>
                  <a:pt x="0" y="90917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3" id="13"/>
          <p:cNvGrpSpPr/>
          <p:nvPr/>
        </p:nvGrpSpPr>
        <p:grpSpPr>
          <a:xfrm rot="0">
            <a:off x="13125450" y="2452687"/>
            <a:ext cx="4286250" cy="6191250"/>
            <a:chOff x="0" y="0"/>
            <a:chExt cx="5715000" cy="8255000"/>
          </a:xfrm>
        </p:grpSpPr>
        <p:sp>
          <p:nvSpPr>
            <p:cNvPr name="Freeform 14" id="14"/>
            <p:cNvSpPr/>
            <p:nvPr/>
          </p:nvSpPr>
          <p:spPr>
            <a:xfrm flipH="false" flipV="false" rot="0">
              <a:off x="0" y="0"/>
              <a:ext cx="5715000" cy="8255000"/>
            </a:xfrm>
            <a:custGeom>
              <a:avLst/>
              <a:gdLst/>
              <a:ahLst/>
              <a:cxnLst/>
              <a:rect r="r" b="b" t="t" l="l"/>
              <a:pathLst>
                <a:path h="8255000" w="5715000">
                  <a:moveTo>
                    <a:pt x="571500" y="0"/>
                  </a:moveTo>
                  <a:lnTo>
                    <a:pt x="5143500" y="0"/>
                  </a:lnTo>
                  <a:cubicBezTo>
                    <a:pt x="5459131" y="0"/>
                    <a:pt x="5715000" y="255869"/>
                    <a:pt x="5715000" y="571500"/>
                  </a:cubicBezTo>
                  <a:lnTo>
                    <a:pt x="5715000" y="7683500"/>
                  </a:lnTo>
                  <a:cubicBezTo>
                    <a:pt x="5715000" y="7999131"/>
                    <a:pt x="5459131" y="8255000"/>
                    <a:pt x="5143500" y="8255000"/>
                  </a:cubicBezTo>
                  <a:lnTo>
                    <a:pt x="571500" y="8255000"/>
                  </a:lnTo>
                  <a:cubicBezTo>
                    <a:pt x="255869" y="8255000"/>
                    <a:pt x="0" y="7999131"/>
                    <a:pt x="0" y="7683500"/>
                  </a:cubicBezTo>
                  <a:lnTo>
                    <a:pt x="0" y="571500"/>
                  </a:lnTo>
                  <a:cubicBezTo>
                    <a:pt x="0" y="255869"/>
                    <a:pt x="255869" y="0"/>
                    <a:pt x="571500" y="0"/>
                  </a:cubicBezTo>
                  <a:close/>
                </a:path>
              </a:pathLst>
            </a:custGeom>
            <a:blipFill>
              <a:blip r:embed="rId5"/>
              <a:stretch>
                <a:fillRect l="-26477" t="-33257" r="-27546" b="-8918"/>
              </a:stretch>
            </a:blipFill>
          </p:spPr>
        </p:sp>
      </p:grpSp>
      <p:sp>
        <p:nvSpPr>
          <p:cNvPr name="Freeform 15" id="15"/>
          <p:cNvSpPr/>
          <p:nvPr/>
        </p:nvSpPr>
        <p:spPr>
          <a:xfrm flipH="false" flipV="false" rot="0">
            <a:off x="10001250" y="2224088"/>
            <a:ext cx="1067135" cy="909732"/>
          </a:xfrm>
          <a:custGeom>
            <a:avLst/>
            <a:gdLst/>
            <a:ahLst/>
            <a:cxnLst/>
            <a:rect r="r" b="b" t="t" l="l"/>
            <a:pathLst>
              <a:path h="909732" w="1067135">
                <a:moveTo>
                  <a:pt x="0" y="0"/>
                </a:moveTo>
                <a:lnTo>
                  <a:pt x="1067135" y="0"/>
                </a:lnTo>
                <a:lnTo>
                  <a:pt x="1067135" y="909732"/>
                </a:lnTo>
                <a:lnTo>
                  <a:pt x="0" y="90973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6" id="16"/>
          <p:cNvSpPr/>
          <p:nvPr/>
        </p:nvSpPr>
        <p:spPr>
          <a:xfrm flipH="false" flipV="false" rot="0">
            <a:off x="15268575" y="3215545"/>
            <a:ext cx="1067135" cy="909732"/>
          </a:xfrm>
          <a:custGeom>
            <a:avLst/>
            <a:gdLst/>
            <a:ahLst/>
            <a:cxnLst/>
            <a:rect r="r" b="b" t="t" l="l"/>
            <a:pathLst>
              <a:path h="909732" w="1067135">
                <a:moveTo>
                  <a:pt x="0" y="0"/>
                </a:moveTo>
                <a:lnTo>
                  <a:pt x="1067135" y="0"/>
                </a:lnTo>
                <a:lnTo>
                  <a:pt x="1067135" y="909733"/>
                </a:lnTo>
                <a:lnTo>
                  <a:pt x="0" y="90973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7" id="17"/>
          <p:cNvSpPr/>
          <p:nvPr/>
        </p:nvSpPr>
        <p:spPr>
          <a:xfrm flipH="false" flipV="false" rot="0">
            <a:off x="14127821" y="6793888"/>
            <a:ext cx="1140754" cy="948251"/>
          </a:xfrm>
          <a:custGeom>
            <a:avLst/>
            <a:gdLst/>
            <a:ahLst/>
            <a:cxnLst/>
            <a:rect r="r" b="b" t="t" l="l"/>
            <a:pathLst>
              <a:path h="948251" w="1140754">
                <a:moveTo>
                  <a:pt x="0" y="0"/>
                </a:moveTo>
                <a:lnTo>
                  <a:pt x="1140754" y="0"/>
                </a:lnTo>
                <a:lnTo>
                  <a:pt x="1140754" y="948251"/>
                </a:lnTo>
                <a:lnTo>
                  <a:pt x="0" y="94825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8" id="18"/>
          <p:cNvSpPr txBox="true"/>
          <p:nvPr/>
        </p:nvSpPr>
        <p:spPr>
          <a:xfrm rot="0">
            <a:off x="1028700" y="790575"/>
            <a:ext cx="4733925" cy="219075"/>
          </a:xfrm>
          <a:prstGeom prst="rect">
            <a:avLst/>
          </a:prstGeom>
        </p:spPr>
        <p:txBody>
          <a:bodyPr anchor="t" rtlCol="false" tIns="0" lIns="0" bIns="0" rIns="0">
            <a:spAutoFit/>
          </a:bodyPr>
          <a:lstStyle/>
          <a:p>
            <a:pPr algn="l" marL="0" indent="0" lvl="0">
              <a:lnSpc>
                <a:spcPts val="1620"/>
              </a:lnSpc>
              <a:spcBef>
                <a:spcPct val="0"/>
              </a:spcBef>
            </a:pPr>
            <a:r>
              <a:rPr lang="en-US" sz="1350" strike="noStrike" u="none">
                <a:solidFill>
                  <a:srgbClr val="000000"/>
                </a:solidFill>
                <a:latin typeface="Poppins"/>
                <a:ea typeface="Poppins"/>
                <a:cs typeface="Poppins"/>
                <a:sym typeface="Poppins"/>
              </a:rPr>
              <a:t>ÉTUDE ENDODOUTE — TENS VAGINAL</a:t>
            </a:r>
          </a:p>
        </p:txBody>
      </p:sp>
      <p:sp>
        <p:nvSpPr>
          <p:cNvPr name="TextBox 19" id="19"/>
          <p:cNvSpPr txBox="true"/>
          <p:nvPr/>
        </p:nvSpPr>
        <p:spPr>
          <a:xfrm rot="0">
            <a:off x="1428750" y="1866900"/>
            <a:ext cx="8572500" cy="676275"/>
          </a:xfrm>
          <a:prstGeom prst="rect">
            <a:avLst/>
          </a:prstGeom>
        </p:spPr>
        <p:txBody>
          <a:bodyPr anchor="t" rtlCol="false" tIns="0" lIns="0" bIns="0" rIns="0">
            <a:spAutoFit/>
          </a:bodyPr>
          <a:lstStyle/>
          <a:p>
            <a:pPr algn="l" marL="0" indent="0" lvl="0">
              <a:lnSpc>
                <a:spcPts val="5097"/>
              </a:lnSpc>
              <a:spcBef>
                <a:spcPct val="0"/>
              </a:spcBef>
            </a:pPr>
            <a:r>
              <a:rPr lang="en-US" sz="4247" strike="noStrike" u="none">
                <a:solidFill>
                  <a:srgbClr val="000000"/>
                </a:solidFill>
                <a:latin typeface="Poppins"/>
                <a:ea typeface="Poppins"/>
                <a:cs typeface="Poppins"/>
                <a:sym typeface="Poppins"/>
              </a:rPr>
              <a:t>Boutons et modes</a:t>
            </a:r>
          </a:p>
        </p:txBody>
      </p:sp>
      <p:sp>
        <p:nvSpPr>
          <p:cNvPr name="TextBox 20" id="20"/>
          <p:cNvSpPr txBox="true"/>
          <p:nvPr/>
        </p:nvSpPr>
        <p:spPr>
          <a:xfrm rot="0">
            <a:off x="1428750" y="2743200"/>
            <a:ext cx="4762500" cy="257175"/>
          </a:xfrm>
          <a:prstGeom prst="rect">
            <a:avLst/>
          </a:prstGeom>
        </p:spPr>
        <p:txBody>
          <a:bodyPr anchor="t" rtlCol="false" tIns="0" lIns="0" bIns="0" rIns="0">
            <a:spAutoFit/>
          </a:bodyPr>
          <a:lstStyle/>
          <a:p>
            <a:pPr algn="l" marL="0" indent="0" lvl="0">
              <a:lnSpc>
                <a:spcPts val="1919"/>
              </a:lnSpc>
              <a:spcBef>
                <a:spcPct val="0"/>
              </a:spcBef>
            </a:pPr>
            <a:r>
              <a:rPr lang="en-US" sz="1599" strike="noStrike" u="none">
                <a:solidFill>
                  <a:srgbClr val="1D7144"/>
                </a:solidFill>
                <a:latin typeface="Poppins"/>
                <a:ea typeface="Poppins"/>
                <a:cs typeface="Poppins"/>
                <a:sym typeface="Poppins"/>
              </a:rPr>
              <a:t>LES BOUTONS DU DISPOSITIF</a:t>
            </a:r>
          </a:p>
        </p:txBody>
      </p:sp>
      <p:sp>
        <p:nvSpPr>
          <p:cNvPr name="TextBox 21" id="21"/>
          <p:cNvSpPr txBox="true"/>
          <p:nvPr/>
        </p:nvSpPr>
        <p:spPr>
          <a:xfrm rot="0">
            <a:off x="1428750" y="3009900"/>
            <a:ext cx="7143750" cy="2192655"/>
          </a:xfrm>
          <a:prstGeom prst="rect">
            <a:avLst/>
          </a:prstGeom>
        </p:spPr>
        <p:txBody>
          <a:bodyPr anchor="t" rtlCol="false" tIns="0" lIns="0" bIns="0" rIns="0">
            <a:spAutoFit/>
          </a:bodyPr>
          <a:lstStyle/>
          <a:p>
            <a:pPr algn="l" marL="0" indent="0" lvl="0">
              <a:lnSpc>
                <a:spcPts val="2520"/>
              </a:lnSpc>
              <a:spcBef>
                <a:spcPct val="0"/>
              </a:spcBef>
            </a:pPr>
            <a:r>
              <a:rPr lang="en-US" sz="1800" strike="noStrike" u="none">
                <a:solidFill>
                  <a:srgbClr val="000000"/>
                </a:solidFill>
                <a:latin typeface="HK Grotesk"/>
                <a:ea typeface="HK Grotesk"/>
                <a:cs typeface="HK Grotesk"/>
                <a:sym typeface="HK Grotesk"/>
              </a:rPr>
              <a:t>Vous trouverez plusieurs boutons sur l'appareil :</a:t>
            </a:r>
          </a:p>
          <a:p>
            <a:pPr algn="l" marL="0" indent="0" lvl="0">
              <a:lnSpc>
                <a:spcPts val="2520"/>
              </a:lnSpc>
              <a:spcBef>
                <a:spcPct val="0"/>
              </a:spcBef>
            </a:pPr>
          </a:p>
          <a:p>
            <a:pPr algn="l" marL="0" indent="0" lvl="0">
              <a:lnSpc>
                <a:spcPts val="2520"/>
              </a:lnSpc>
              <a:spcBef>
                <a:spcPct val="0"/>
              </a:spcBef>
            </a:pPr>
            <a:r>
              <a:rPr lang="en-US" sz="1800" strike="noStrike" u="none">
                <a:solidFill>
                  <a:srgbClr val="000000"/>
                </a:solidFill>
                <a:latin typeface="HK Grotesk"/>
                <a:ea typeface="HK Grotesk"/>
                <a:cs typeface="HK Grotesk"/>
                <a:sym typeface="HK Grotesk"/>
              </a:rPr>
              <a:t>• Marche / Arrêt</a:t>
            </a:r>
          </a:p>
          <a:p>
            <a:pPr algn="l" marL="0" indent="0" lvl="0">
              <a:lnSpc>
                <a:spcPts val="2520"/>
              </a:lnSpc>
              <a:spcBef>
                <a:spcPct val="0"/>
              </a:spcBef>
            </a:pPr>
            <a:r>
              <a:rPr lang="en-US" sz="1800" strike="noStrike" u="none">
                <a:solidFill>
                  <a:srgbClr val="000000"/>
                </a:solidFill>
                <a:latin typeface="HK Grotesk"/>
                <a:ea typeface="HK Grotesk"/>
                <a:cs typeface="HK Grotesk"/>
                <a:sym typeface="HK Grotesk"/>
              </a:rPr>
              <a:t>• T (durée de séance)</a:t>
            </a:r>
          </a:p>
          <a:p>
            <a:pPr algn="l" marL="0" indent="0" lvl="0">
              <a:lnSpc>
                <a:spcPts val="2520"/>
              </a:lnSpc>
              <a:spcBef>
                <a:spcPct val="0"/>
              </a:spcBef>
            </a:pPr>
            <a:r>
              <a:rPr lang="en-US" sz="1800" strike="noStrike" u="none">
                <a:solidFill>
                  <a:srgbClr val="000000"/>
                </a:solidFill>
                <a:latin typeface="HK Grotesk"/>
                <a:ea typeface="HK Grotesk"/>
                <a:cs typeface="HK Grotesk"/>
                <a:sym typeface="HK Grotesk"/>
              </a:rPr>
              <a:t>• M (sélection du mode)</a:t>
            </a:r>
          </a:p>
          <a:p>
            <a:pPr algn="l" marL="0" indent="0" lvl="0">
              <a:lnSpc>
                <a:spcPts val="2520"/>
              </a:lnSpc>
              <a:spcBef>
                <a:spcPct val="0"/>
              </a:spcBef>
            </a:pPr>
            <a:r>
              <a:rPr lang="en-US" sz="1800" strike="noStrike" u="none">
                <a:solidFill>
                  <a:srgbClr val="000000"/>
                </a:solidFill>
                <a:latin typeface="HK Grotesk"/>
                <a:ea typeface="HK Grotesk"/>
                <a:cs typeface="HK Grotesk"/>
                <a:sym typeface="HK Grotesk"/>
              </a:rPr>
              <a:t>• P1 et P2</a:t>
            </a:r>
          </a:p>
          <a:p>
            <a:pPr algn="l" marL="0" indent="0" lvl="0">
              <a:lnSpc>
                <a:spcPts val="2520"/>
              </a:lnSpc>
              <a:spcBef>
                <a:spcPct val="0"/>
              </a:spcBef>
            </a:pPr>
            <a:r>
              <a:rPr lang="en-US" sz="1800" strike="noStrike" u="none">
                <a:solidFill>
                  <a:srgbClr val="000000"/>
                </a:solidFill>
                <a:latin typeface="HK Grotesk"/>
                <a:ea typeface="HK Grotesk"/>
                <a:cs typeface="HK Grotesk"/>
                <a:sym typeface="HK Grotesk"/>
              </a:rPr>
              <a:t>• Boutons + et - (réglage intensité)</a:t>
            </a:r>
          </a:p>
        </p:txBody>
      </p:sp>
      <p:sp>
        <p:nvSpPr>
          <p:cNvPr name="TextBox 22" id="22"/>
          <p:cNvSpPr txBox="true"/>
          <p:nvPr/>
        </p:nvSpPr>
        <p:spPr>
          <a:xfrm rot="0">
            <a:off x="1428750" y="5410200"/>
            <a:ext cx="4762500" cy="257175"/>
          </a:xfrm>
          <a:prstGeom prst="rect">
            <a:avLst/>
          </a:prstGeom>
        </p:spPr>
        <p:txBody>
          <a:bodyPr anchor="t" rtlCol="false" tIns="0" lIns="0" bIns="0" rIns="0">
            <a:spAutoFit/>
          </a:bodyPr>
          <a:lstStyle/>
          <a:p>
            <a:pPr algn="l" marL="0" indent="0" lvl="0">
              <a:lnSpc>
                <a:spcPts val="1919"/>
              </a:lnSpc>
              <a:spcBef>
                <a:spcPct val="0"/>
              </a:spcBef>
            </a:pPr>
            <a:r>
              <a:rPr lang="en-US" sz="1599" strike="noStrike" u="none">
                <a:solidFill>
                  <a:srgbClr val="1D7144"/>
                </a:solidFill>
                <a:latin typeface="Poppins"/>
                <a:ea typeface="Poppins"/>
                <a:cs typeface="Poppins"/>
                <a:sym typeface="Poppins"/>
              </a:rPr>
              <a:t>MODES EMS ET TENS</a:t>
            </a:r>
          </a:p>
        </p:txBody>
      </p:sp>
      <p:sp>
        <p:nvSpPr>
          <p:cNvPr name="TextBox 23" id="23"/>
          <p:cNvSpPr txBox="true"/>
          <p:nvPr/>
        </p:nvSpPr>
        <p:spPr>
          <a:xfrm rot="0">
            <a:off x="1428750" y="5676900"/>
            <a:ext cx="7143750" cy="1564005"/>
          </a:xfrm>
          <a:prstGeom prst="rect">
            <a:avLst/>
          </a:prstGeom>
        </p:spPr>
        <p:txBody>
          <a:bodyPr anchor="t" rtlCol="false" tIns="0" lIns="0" bIns="0" rIns="0">
            <a:spAutoFit/>
          </a:bodyPr>
          <a:lstStyle/>
          <a:p>
            <a:pPr algn="l" marL="0" indent="0" lvl="0">
              <a:lnSpc>
                <a:spcPts val="2520"/>
              </a:lnSpc>
              <a:spcBef>
                <a:spcPct val="0"/>
              </a:spcBef>
            </a:pPr>
            <a:r>
              <a:rPr lang="en-US" sz="1800" strike="noStrike" u="none">
                <a:solidFill>
                  <a:srgbClr val="000000"/>
                </a:solidFill>
                <a:latin typeface="HK Grotesk"/>
                <a:ea typeface="HK Grotesk"/>
                <a:cs typeface="HK Grotesk"/>
                <a:sym typeface="HK Grotesk"/>
              </a:rPr>
              <a:t>Maintenez le bouton M enfoncé pour basculer entre les modes :</a:t>
            </a:r>
          </a:p>
          <a:p>
            <a:pPr algn="l" marL="0" indent="0" lvl="0">
              <a:lnSpc>
                <a:spcPts val="2520"/>
              </a:lnSpc>
              <a:spcBef>
                <a:spcPct val="0"/>
              </a:spcBef>
            </a:pPr>
          </a:p>
          <a:p>
            <a:pPr algn="l" marL="0" indent="0" lvl="0">
              <a:lnSpc>
                <a:spcPts val="2520"/>
              </a:lnSpc>
              <a:spcBef>
                <a:spcPct val="0"/>
              </a:spcBef>
            </a:pPr>
            <a:r>
              <a:rPr lang="en-US" sz="1800" strike="noStrike" u="none">
                <a:solidFill>
                  <a:srgbClr val="000000"/>
                </a:solidFill>
                <a:latin typeface="HK Grotesk"/>
                <a:ea typeface="HK Grotesk"/>
                <a:cs typeface="HK Grotesk"/>
                <a:sym typeface="HK Grotesk"/>
              </a:rPr>
              <a:t>• Mode EMS : électrostimulation musculaire, contractions plus dynamiques</a:t>
            </a:r>
          </a:p>
          <a:p>
            <a:pPr algn="l" marL="0" indent="0" lvl="0">
              <a:lnSpc>
                <a:spcPts val="2520"/>
              </a:lnSpc>
              <a:spcBef>
                <a:spcPct val="0"/>
              </a:spcBef>
            </a:pPr>
            <a:r>
              <a:rPr lang="en-US" sz="1800" strike="noStrike" u="none">
                <a:solidFill>
                  <a:srgbClr val="000000"/>
                </a:solidFill>
                <a:latin typeface="HK Grotesk"/>
                <a:ea typeface="HK Grotesk"/>
                <a:cs typeface="HK Grotesk"/>
                <a:sym typeface="HK Grotesk"/>
              </a:rPr>
              <a:t>• Mode TENS : neuromodulation et confort</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F5F5EF"/>
        </a:solidFill>
      </p:bgPr>
    </p:bg>
    <p:spTree>
      <p:nvGrpSpPr>
        <p:cNvPr id="1" name=""/>
        <p:cNvGrpSpPr/>
        <p:nvPr/>
      </p:nvGrpSpPr>
      <p:grpSpPr>
        <a:xfrm>
          <a:off x="0" y="0"/>
          <a:ext cx="0" cy="0"/>
          <a:chOff x="0" y="0"/>
          <a:chExt cx="0" cy="0"/>
        </a:xfrm>
      </p:grpSpPr>
      <p:grpSp>
        <p:nvGrpSpPr>
          <p:cNvPr name="Group 2" id="2"/>
          <p:cNvGrpSpPr/>
          <p:nvPr/>
        </p:nvGrpSpPr>
        <p:grpSpPr>
          <a:xfrm rot="0">
            <a:off x="5753100" y="809625"/>
            <a:ext cx="9515475" cy="219075"/>
            <a:chOff x="0" y="0"/>
            <a:chExt cx="12687300" cy="292100"/>
          </a:xfrm>
        </p:grpSpPr>
        <p:sp>
          <p:nvSpPr>
            <p:cNvPr name="Freeform 3" id="3"/>
            <p:cNvSpPr/>
            <p:nvPr/>
          </p:nvSpPr>
          <p:spPr>
            <a:xfrm flipH="false" flipV="false" rot="0">
              <a:off x="0" y="0"/>
              <a:ext cx="12687300" cy="292100"/>
            </a:xfrm>
            <a:custGeom>
              <a:avLst/>
              <a:gdLst/>
              <a:ahLst/>
              <a:cxnLst/>
              <a:rect r="r" b="b" t="t" l="l"/>
              <a:pathLst>
                <a:path h="292100" w="12687300">
                  <a:moveTo>
                    <a:pt x="0" y="0"/>
                  </a:moveTo>
                  <a:lnTo>
                    <a:pt x="12687300" y="0"/>
                  </a:lnTo>
                  <a:lnTo>
                    <a:pt x="12687300" y="292100"/>
                  </a:lnTo>
                  <a:lnTo>
                    <a:pt x="0" y="292100"/>
                  </a:lnTo>
                  <a:close/>
                </a:path>
              </a:pathLst>
            </a:custGeom>
            <a:solidFill>
              <a:srgbClr val="000000"/>
            </a:solidFill>
          </p:spPr>
        </p:sp>
      </p:grpSp>
      <p:grpSp>
        <p:nvGrpSpPr>
          <p:cNvPr name="Group 4" id="4"/>
          <p:cNvGrpSpPr/>
          <p:nvPr/>
        </p:nvGrpSpPr>
        <p:grpSpPr>
          <a:xfrm rot="0">
            <a:off x="9926064" y="809625"/>
            <a:ext cx="4871024" cy="7035923"/>
            <a:chOff x="0" y="0"/>
            <a:chExt cx="5715000" cy="8255000"/>
          </a:xfrm>
        </p:grpSpPr>
        <p:sp>
          <p:nvSpPr>
            <p:cNvPr name="Freeform 5" id="5"/>
            <p:cNvSpPr/>
            <p:nvPr/>
          </p:nvSpPr>
          <p:spPr>
            <a:xfrm flipH="false" flipV="false" rot="0">
              <a:off x="0" y="0"/>
              <a:ext cx="5715000" cy="8255000"/>
            </a:xfrm>
            <a:custGeom>
              <a:avLst/>
              <a:gdLst/>
              <a:ahLst/>
              <a:cxnLst/>
              <a:rect r="r" b="b" t="t" l="l"/>
              <a:pathLst>
                <a:path h="8255000" w="5715000">
                  <a:moveTo>
                    <a:pt x="571500" y="0"/>
                  </a:moveTo>
                  <a:lnTo>
                    <a:pt x="5143500" y="0"/>
                  </a:lnTo>
                  <a:cubicBezTo>
                    <a:pt x="5459131" y="0"/>
                    <a:pt x="5715000" y="255869"/>
                    <a:pt x="5715000" y="571500"/>
                  </a:cubicBezTo>
                  <a:lnTo>
                    <a:pt x="5715000" y="7683500"/>
                  </a:lnTo>
                  <a:cubicBezTo>
                    <a:pt x="5715000" y="7999131"/>
                    <a:pt x="5459131" y="8255000"/>
                    <a:pt x="5143500" y="8255000"/>
                  </a:cubicBezTo>
                  <a:lnTo>
                    <a:pt x="571500" y="8255000"/>
                  </a:lnTo>
                  <a:cubicBezTo>
                    <a:pt x="255869" y="8255000"/>
                    <a:pt x="0" y="7999131"/>
                    <a:pt x="0" y="7683500"/>
                  </a:cubicBezTo>
                  <a:lnTo>
                    <a:pt x="0" y="571500"/>
                  </a:lnTo>
                  <a:cubicBezTo>
                    <a:pt x="0" y="255869"/>
                    <a:pt x="255869" y="0"/>
                    <a:pt x="571500" y="0"/>
                  </a:cubicBezTo>
                  <a:close/>
                </a:path>
              </a:pathLst>
            </a:custGeom>
            <a:blipFill>
              <a:blip r:embed="rId2"/>
              <a:stretch>
                <a:fillRect l="-6486" t="0" r="-1715" b="0"/>
              </a:stretch>
            </a:blipFill>
          </p:spPr>
        </p:sp>
      </p:grpSp>
      <p:grpSp>
        <p:nvGrpSpPr>
          <p:cNvPr name="Group 6" id="6"/>
          <p:cNvGrpSpPr/>
          <p:nvPr/>
        </p:nvGrpSpPr>
        <p:grpSpPr>
          <a:xfrm rot="0">
            <a:off x="0" y="9144000"/>
            <a:ext cx="5753100" cy="1143000"/>
            <a:chOff x="0" y="0"/>
            <a:chExt cx="7670800" cy="1524000"/>
          </a:xfrm>
        </p:grpSpPr>
        <p:sp>
          <p:nvSpPr>
            <p:cNvPr name="Freeform 7" id="7"/>
            <p:cNvSpPr/>
            <p:nvPr/>
          </p:nvSpPr>
          <p:spPr>
            <a:xfrm flipH="false" flipV="false" rot="0">
              <a:off x="0" y="0"/>
              <a:ext cx="7670800" cy="1524000"/>
            </a:xfrm>
            <a:custGeom>
              <a:avLst/>
              <a:gdLst/>
              <a:ahLst/>
              <a:cxnLst/>
              <a:rect r="r" b="b" t="t" l="l"/>
              <a:pathLst>
                <a:path h="1524000" w="7670800">
                  <a:moveTo>
                    <a:pt x="0" y="0"/>
                  </a:moveTo>
                  <a:lnTo>
                    <a:pt x="7670800" y="0"/>
                  </a:lnTo>
                  <a:lnTo>
                    <a:pt x="7670800" y="1524000"/>
                  </a:lnTo>
                  <a:lnTo>
                    <a:pt x="0" y="1524000"/>
                  </a:lnTo>
                  <a:close/>
                </a:path>
              </a:pathLst>
            </a:custGeom>
            <a:solidFill>
              <a:srgbClr val="1D7144"/>
            </a:solidFill>
          </p:spPr>
        </p:sp>
      </p:grpSp>
      <p:grpSp>
        <p:nvGrpSpPr>
          <p:cNvPr name="Group 8" id="8"/>
          <p:cNvGrpSpPr/>
          <p:nvPr/>
        </p:nvGrpSpPr>
        <p:grpSpPr>
          <a:xfrm rot="0">
            <a:off x="5743575" y="9144000"/>
            <a:ext cx="6858000" cy="1143000"/>
            <a:chOff x="0" y="0"/>
            <a:chExt cx="9144000" cy="1524000"/>
          </a:xfrm>
        </p:grpSpPr>
        <p:sp>
          <p:nvSpPr>
            <p:cNvPr name="Freeform 9" id="9"/>
            <p:cNvSpPr/>
            <p:nvPr/>
          </p:nvSpPr>
          <p:spPr>
            <a:xfrm flipH="false" flipV="false" rot="0">
              <a:off x="0" y="0"/>
              <a:ext cx="9144000" cy="1524000"/>
            </a:xfrm>
            <a:custGeom>
              <a:avLst/>
              <a:gdLst/>
              <a:ahLst/>
              <a:cxnLst/>
              <a:rect r="r" b="b" t="t" l="l"/>
              <a:pathLst>
                <a:path h="1524000" w="9144000">
                  <a:moveTo>
                    <a:pt x="0" y="0"/>
                  </a:moveTo>
                  <a:lnTo>
                    <a:pt x="9144000" y="0"/>
                  </a:lnTo>
                  <a:lnTo>
                    <a:pt x="9144000" y="1524000"/>
                  </a:lnTo>
                  <a:lnTo>
                    <a:pt x="0" y="1524000"/>
                  </a:lnTo>
                  <a:close/>
                </a:path>
              </a:pathLst>
            </a:custGeom>
            <a:solidFill>
              <a:srgbClr val="76DD94"/>
            </a:solidFill>
          </p:spPr>
        </p:sp>
      </p:grpSp>
      <p:grpSp>
        <p:nvGrpSpPr>
          <p:cNvPr name="Group 10" id="10"/>
          <p:cNvGrpSpPr/>
          <p:nvPr/>
        </p:nvGrpSpPr>
        <p:grpSpPr>
          <a:xfrm rot="0">
            <a:off x="12592050" y="9144000"/>
            <a:ext cx="5695950" cy="1143000"/>
            <a:chOff x="0" y="0"/>
            <a:chExt cx="7594600" cy="1524000"/>
          </a:xfrm>
        </p:grpSpPr>
        <p:sp>
          <p:nvSpPr>
            <p:cNvPr name="Freeform 11" id="11"/>
            <p:cNvSpPr/>
            <p:nvPr/>
          </p:nvSpPr>
          <p:spPr>
            <a:xfrm flipH="false" flipV="false" rot="0">
              <a:off x="0" y="0"/>
              <a:ext cx="7594600" cy="1524000"/>
            </a:xfrm>
            <a:custGeom>
              <a:avLst/>
              <a:gdLst/>
              <a:ahLst/>
              <a:cxnLst/>
              <a:rect r="r" b="b" t="t" l="l"/>
              <a:pathLst>
                <a:path h="1524000" w="7594600">
                  <a:moveTo>
                    <a:pt x="0" y="0"/>
                  </a:moveTo>
                  <a:lnTo>
                    <a:pt x="7594600" y="0"/>
                  </a:lnTo>
                  <a:lnTo>
                    <a:pt x="7594600" y="1524000"/>
                  </a:lnTo>
                  <a:lnTo>
                    <a:pt x="0" y="1524000"/>
                  </a:lnTo>
                  <a:close/>
                </a:path>
              </a:pathLst>
            </a:custGeom>
            <a:solidFill>
              <a:srgbClr val="005CE6"/>
            </a:solidFill>
          </p:spPr>
        </p:sp>
      </p:grpSp>
      <p:sp>
        <p:nvSpPr>
          <p:cNvPr name="Freeform 12" id="12"/>
          <p:cNvSpPr/>
          <p:nvPr/>
        </p:nvSpPr>
        <p:spPr>
          <a:xfrm flipH="false" flipV="false" rot="0">
            <a:off x="11847126" y="3661344"/>
            <a:ext cx="1028899" cy="909172"/>
          </a:xfrm>
          <a:custGeom>
            <a:avLst/>
            <a:gdLst/>
            <a:ahLst/>
            <a:cxnLst/>
            <a:rect r="r" b="b" t="t" l="l"/>
            <a:pathLst>
              <a:path h="909172" w="1028899">
                <a:moveTo>
                  <a:pt x="0" y="0"/>
                </a:moveTo>
                <a:lnTo>
                  <a:pt x="1028899" y="0"/>
                </a:lnTo>
                <a:lnTo>
                  <a:pt x="1028899" y="909173"/>
                </a:lnTo>
                <a:lnTo>
                  <a:pt x="0" y="90917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3" id="13"/>
          <p:cNvSpPr/>
          <p:nvPr/>
        </p:nvSpPr>
        <p:spPr>
          <a:xfrm flipH="false" flipV="false" rot="0">
            <a:off x="11312994" y="2113221"/>
            <a:ext cx="379754" cy="504505"/>
          </a:xfrm>
          <a:custGeom>
            <a:avLst/>
            <a:gdLst/>
            <a:ahLst/>
            <a:cxnLst/>
            <a:rect r="r" b="b" t="t" l="l"/>
            <a:pathLst>
              <a:path h="504505" w="379754">
                <a:moveTo>
                  <a:pt x="0" y="0"/>
                </a:moveTo>
                <a:lnTo>
                  <a:pt x="379754" y="0"/>
                </a:lnTo>
                <a:lnTo>
                  <a:pt x="379754" y="504505"/>
                </a:lnTo>
                <a:lnTo>
                  <a:pt x="0" y="50450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4" id="14"/>
          <p:cNvSpPr txBox="true"/>
          <p:nvPr/>
        </p:nvSpPr>
        <p:spPr>
          <a:xfrm rot="0">
            <a:off x="1028700" y="790575"/>
            <a:ext cx="4733925" cy="219075"/>
          </a:xfrm>
          <a:prstGeom prst="rect">
            <a:avLst/>
          </a:prstGeom>
        </p:spPr>
        <p:txBody>
          <a:bodyPr anchor="t" rtlCol="false" tIns="0" lIns="0" bIns="0" rIns="0">
            <a:spAutoFit/>
          </a:bodyPr>
          <a:lstStyle/>
          <a:p>
            <a:pPr algn="l" marL="0" indent="0" lvl="0">
              <a:lnSpc>
                <a:spcPts val="1620"/>
              </a:lnSpc>
              <a:spcBef>
                <a:spcPct val="0"/>
              </a:spcBef>
            </a:pPr>
            <a:r>
              <a:rPr lang="en-US" sz="1350" strike="noStrike" u="none">
                <a:solidFill>
                  <a:srgbClr val="000000"/>
                </a:solidFill>
                <a:latin typeface="Poppins"/>
                <a:ea typeface="Poppins"/>
                <a:cs typeface="Poppins"/>
                <a:sym typeface="Poppins"/>
              </a:rPr>
              <a:t>ÉTUDE ENDODOUTE — TENS VAGINAL</a:t>
            </a:r>
          </a:p>
        </p:txBody>
      </p:sp>
      <p:sp>
        <p:nvSpPr>
          <p:cNvPr name="TextBox 15" id="15"/>
          <p:cNvSpPr txBox="true"/>
          <p:nvPr/>
        </p:nvSpPr>
        <p:spPr>
          <a:xfrm rot="0">
            <a:off x="1428750" y="1866900"/>
            <a:ext cx="8572500" cy="676275"/>
          </a:xfrm>
          <a:prstGeom prst="rect">
            <a:avLst/>
          </a:prstGeom>
        </p:spPr>
        <p:txBody>
          <a:bodyPr anchor="t" rtlCol="false" tIns="0" lIns="0" bIns="0" rIns="0">
            <a:spAutoFit/>
          </a:bodyPr>
          <a:lstStyle/>
          <a:p>
            <a:pPr algn="l" marL="0" indent="0" lvl="0">
              <a:lnSpc>
                <a:spcPts val="5097"/>
              </a:lnSpc>
              <a:spcBef>
                <a:spcPct val="0"/>
              </a:spcBef>
            </a:pPr>
            <a:r>
              <a:rPr lang="en-US" sz="4247" strike="noStrike" u="none">
                <a:solidFill>
                  <a:srgbClr val="000000"/>
                </a:solidFill>
                <a:latin typeface="Poppins"/>
                <a:ea typeface="Poppins"/>
                <a:cs typeface="Poppins"/>
                <a:sym typeface="Poppins"/>
              </a:rPr>
              <a:t>Programmes et intensité</a:t>
            </a:r>
          </a:p>
        </p:txBody>
      </p:sp>
      <p:sp>
        <p:nvSpPr>
          <p:cNvPr name="TextBox 16" id="16"/>
          <p:cNvSpPr txBox="true"/>
          <p:nvPr/>
        </p:nvSpPr>
        <p:spPr>
          <a:xfrm rot="0">
            <a:off x="1428750" y="2743200"/>
            <a:ext cx="4762500" cy="257175"/>
          </a:xfrm>
          <a:prstGeom prst="rect">
            <a:avLst/>
          </a:prstGeom>
        </p:spPr>
        <p:txBody>
          <a:bodyPr anchor="t" rtlCol="false" tIns="0" lIns="0" bIns="0" rIns="0">
            <a:spAutoFit/>
          </a:bodyPr>
          <a:lstStyle/>
          <a:p>
            <a:pPr algn="l" marL="0" indent="0" lvl="0">
              <a:lnSpc>
                <a:spcPts val="1919"/>
              </a:lnSpc>
              <a:spcBef>
                <a:spcPct val="0"/>
              </a:spcBef>
            </a:pPr>
            <a:r>
              <a:rPr lang="en-US" sz="1599" strike="noStrike" u="none">
                <a:solidFill>
                  <a:srgbClr val="1D7144"/>
                </a:solidFill>
                <a:latin typeface="Poppins"/>
                <a:ea typeface="Poppins"/>
                <a:cs typeface="Poppins"/>
                <a:sym typeface="Poppins"/>
              </a:rPr>
              <a:t>CHOIX DU PROGRAMME</a:t>
            </a:r>
          </a:p>
        </p:txBody>
      </p:sp>
      <p:sp>
        <p:nvSpPr>
          <p:cNvPr name="TextBox 17" id="17"/>
          <p:cNvSpPr txBox="true"/>
          <p:nvPr/>
        </p:nvSpPr>
        <p:spPr>
          <a:xfrm rot="0">
            <a:off x="1428750" y="3009900"/>
            <a:ext cx="7143750" cy="1878330"/>
          </a:xfrm>
          <a:prstGeom prst="rect">
            <a:avLst/>
          </a:prstGeom>
        </p:spPr>
        <p:txBody>
          <a:bodyPr anchor="t" rtlCol="false" tIns="0" lIns="0" bIns="0" rIns="0">
            <a:spAutoFit/>
          </a:bodyPr>
          <a:lstStyle/>
          <a:p>
            <a:pPr algn="l" marL="0" indent="0" lvl="0">
              <a:lnSpc>
                <a:spcPts val="2520"/>
              </a:lnSpc>
              <a:spcBef>
                <a:spcPct val="0"/>
              </a:spcBef>
            </a:pPr>
            <a:r>
              <a:rPr lang="en-US" sz="1800" strike="noStrike" u="none">
                <a:solidFill>
                  <a:srgbClr val="000000"/>
                </a:solidFill>
                <a:latin typeface="HK Grotesk"/>
                <a:ea typeface="HK Grotesk"/>
                <a:cs typeface="HK Grotesk"/>
                <a:sym typeface="HK Grotesk"/>
              </a:rPr>
              <a:t>L'appareil dispose de plusieurs programmes. Appuyez successivement sur le bouton M pour les faire défiler.</a:t>
            </a:r>
          </a:p>
          <a:p>
            <a:pPr algn="l" marL="0" indent="0" lvl="0">
              <a:lnSpc>
                <a:spcPts val="2520"/>
              </a:lnSpc>
              <a:spcBef>
                <a:spcPct val="0"/>
              </a:spcBef>
            </a:pPr>
          </a:p>
          <a:p>
            <a:pPr algn="l" marL="0" indent="0" lvl="0">
              <a:lnSpc>
                <a:spcPts val="2520"/>
              </a:lnSpc>
              <a:spcBef>
                <a:spcPct val="0"/>
              </a:spcBef>
            </a:pPr>
            <a:r>
              <a:rPr lang="en-US" sz="1800" strike="noStrike" u="none">
                <a:solidFill>
                  <a:srgbClr val="000000"/>
                </a:solidFill>
                <a:latin typeface="HK Grotesk"/>
                <a:ea typeface="HK Grotesk"/>
                <a:cs typeface="HK Grotesk"/>
                <a:sym typeface="HK Grotesk"/>
              </a:rPr>
              <a:t>Pour débuter, nous conseillons le programme 3, généralement plus doux et plus confortable. Les programmes 1 et 2 sont souvent plus pulsés et peuvent être perçus comme plus intenses.</a:t>
            </a:r>
          </a:p>
        </p:txBody>
      </p:sp>
      <p:sp>
        <p:nvSpPr>
          <p:cNvPr name="TextBox 18" id="18"/>
          <p:cNvSpPr txBox="true"/>
          <p:nvPr/>
        </p:nvSpPr>
        <p:spPr>
          <a:xfrm rot="0">
            <a:off x="1428750" y="5314950"/>
            <a:ext cx="4762500" cy="257175"/>
          </a:xfrm>
          <a:prstGeom prst="rect">
            <a:avLst/>
          </a:prstGeom>
        </p:spPr>
        <p:txBody>
          <a:bodyPr anchor="t" rtlCol="false" tIns="0" lIns="0" bIns="0" rIns="0">
            <a:spAutoFit/>
          </a:bodyPr>
          <a:lstStyle/>
          <a:p>
            <a:pPr algn="l" marL="0" indent="0" lvl="0">
              <a:lnSpc>
                <a:spcPts val="1919"/>
              </a:lnSpc>
              <a:spcBef>
                <a:spcPct val="0"/>
              </a:spcBef>
            </a:pPr>
            <a:r>
              <a:rPr lang="en-US" sz="1599" strike="noStrike" u="none">
                <a:solidFill>
                  <a:srgbClr val="1D7144"/>
                </a:solidFill>
                <a:latin typeface="Poppins"/>
                <a:ea typeface="Poppins"/>
                <a:cs typeface="Poppins"/>
                <a:sym typeface="Poppins"/>
              </a:rPr>
              <a:t>RÉGLAGE DE L'INTENSITÉ</a:t>
            </a:r>
          </a:p>
        </p:txBody>
      </p:sp>
      <p:sp>
        <p:nvSpPr>
          <p:cNvPr name="TextBox 19" id="19"/>
          <p:cNvSpPr txBox="true"/>
          <p:nvPr/>
        </p:nvSpPr>
        <p:spPr>
          <a:xfrm rot="0">
            <a:off x="1428750" y="5581650"/>
            <a:ext cx="7143750" cy="1878330"/>
          </a:xfrm>
          <a:prstGeom prst="rect">
            <a:avLst/>
          </a:prstGeom>
        </p:spPr>
        <p:txBody>
          <a:bodyPr anchor="t" rtlCol="false" tIns="0" lIns="0" bIns="0" rIns="0">
            <a:spAutoFit/>
          </a:bodyPr>
          <a:lstStyle/>
          <a:p>
            <a:pPr algn="l" marL="0" indent="0" lvl="0">
              <a:lnSpc>
                <a:spcPts val="2520"/>
              </a:lnSpc>
              <a:spcBef>
                <a:spcPct val="0"/>
              </a:spcBef>
            </a:pPr>
            <a:r>
              <a:rPr lang="en-US" sz="1800" strike="noStrike" u="none">
                <a:solidFill>
                  <a:srgbClr val="000000"/>
                </a:solidFill>
                <a:latin typeface="HK Grotesk"/>
                <a:ea typeface="HK Grotesk"/>
                <a:cs typeface="HK Grotesk"/>
                <a:sym typeface="HK Grotesk"/>
              </a:rPr>
              <a:t>Utilisez les boutons + et - pour ajuster l'intensité. Commencez toujours par l'intensité la plus faible puis augmentez progressivement jusqu'à obtenir une sensation confortable.</a:t>
            </a:r>
          </a:p>
          <a:p>
            <a:pPr algn="l" marL="0" indent="0" lvl="0">
              <a:lnSpc>
                <a:spcPts val="2520"/>
              </a:lnSpc>
              <a:spcBef>
                <a:spcPct val="0"/>
              </a:spcBef>
            </a:pPr>
          </a:p>
          <a:p>
            <a:pPr algn="l" marL="0" indent="0" lvl="0">
              <a:lnSpc>
                <a:spcPts val="2520"/>
              </a:lnSpc>
              <a:spcBef>
                <a:spcPct val="0"/>
              </a:spcBef>
            </a:pPr>
            <a:r>
              <a:rPr lang="en-US" sz="1800" strike="noStrike" u="none">
                <a:solidFill>
                  <a:srgbClr val="000000"/>
                </a:solidFill>
                <a:latin typeface="HK Grotesk"/>
                <a:ea typeface="HK Grotesk"/>
                <a:cs typeface="HK Grotesk"/>
                <a:sym typeface="HK Grotesk"/>
              </a:rPr>
              <a:t>L'objectif n'est jamais de provoquer une douleur, mais de ressentir une stimulation agréable et bien tolérée.</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bg>
      <p:bgPr>
        <a:solidFill>
          <a:srgbClr val="F5F5EF"/>
        </a:solidFill>
      </p:bgPr>
    </p:bg>
    <p:spTree>
      <p:nvGrpSpPr>
        <p:cNvPr id="1" name=""/>
        <p:cNvGrpSpPr/>
        <p:nvPr/>
      </p:nvGrpSpPr>
      <p:grpSpPr>
        <a:xfrm>
          <a:off x="0" y="0"/>
          <a:ext cx="0" cy="0"/>
          <a:chOff x="0" y="0"/>
          <a:chExt cx="0" cy="0"/>
        </a:xfrm>
      </p:grpSpPr>
      <p:grpSp>
        <p:nvGrpSpPr>
          <p:cNvPr name="Group 2" id="2"/>
          <p:cNvGrpSpPr/>
          <p:nvPr/>
        </p:nvGrpSpPr>
        <p:grpSpPr>
          <a:xfrm rot="0">
            <a:off x="5753100" y="809625"/>
            <a:ext cx="9515475" cy="219075"/>
            <a:chOff x="0" y="0"/>
            <a:chExt cx="12687300" cy="292100"/>
          </a:xfrm>
        </p:grpSpPr>
        <p:sp>
          <p:nvSpPr>
            <p:cNvPr name="Freeform 3" id="3"/>
            <p:cNvSpPr/>
            <p:nvPr/>
          </p:nvSpPr>
          <p:spPr>
            <a:xfrm flipH="false" flipV="false" rot="0">
              <a:off x="0" y="0"/>
              <a:ext cx="12687300" cy="292100"/>
            </a:xfrm>
            <a:custGeom>
              <a:avLst/>
              <a:gdLst/>
              <a:ahLst/>
              <a:cxnLst/>
              <a:rect r="r" b="b" t="t" l="l"/>
              <a:pathLst>
                <a:path h="292100" w="12687300">
                  <a:moveTo>
                    <a:pt x="0" y="0"/>
                  </a:moveTo>
                  <a:lnTo>
                    <a:pt x="12687300" y="0"/>
                  </a:lnTo>
                  <a:lnTo>
                    <a:pt x="12687300" y="292100"/>
                  </a:lnTo>
                  <a:lnTo>
                    <a:pt x="0" y="292100"/>
                  </a:lnTo>
                  <a:close/>
                </a:path>
              </a:pathLst>
            </a:custGeom>
            <a:solidFill>
              <a:srgbClr val="000000"/>
            </a:solidFill>
          </p:spPr>
        </p:sp>
      </p:grpSp>
      <p:grpSp>
        <p:nvGrpSpPr>
          <p:cNvPr name="Group 4" id="4"/>
          <p:cNvGrpSpPr/>
          <p:nvPr/>
        </p:nvGrpSpPr>
        <p:grpSpPr>
          <a:xfrm rot="0">
            <a:off x="10477500" y="1714500"/>
            <a:ext cx="4286250" cy="6191250"/>
            <a:chOff x="0" y="0"/>
            <a:chExt cx="5715000" cy="8255000"/>
          </a:xfrm>
        </p:grpSpPr>
        <p:sp>
          <p:nvSpPr>
            <p:cNvPr name="Freeform 5" id="5"/>
            <p:cNvSpPr/>
            <p:nvPr/>
          </p:nvSpPr>
          <p:spPr>
            <a:xfrm flipH="false" flipV="false" rot="0">
              <a:off x="0" y="0"/>
              <a:ext cx="5715000" cy="8255000"/>
            </a:xfrm>
            <a:custGeom>
              <a:avLst/>
              <a:gdLst/>
              <a:ahLst/>
              <a:cxnLst/>
              <a:rect r="r" b="b" t="t" l="l"/>
              <a:pathLst>
                <a:path h="8255000" w="5715000">
                  <a:moveTo>
                    <a:pt x="571500" y="0"/>
                  </a:moveTo>
                  <a:lnTo>
                    <a:pt x="5143500" y="0"/>
                  </a:lnTo>
                  <a:cubicBezTo>
                    <a:pt x="5459131" y="0"/>
                    <a:pt x="5715000" y="255869"/>
                    <a:pt x="5715000" y="571500"/>
                  </a:cubicBezTo>
                  <a:lnTo>
                    <a:pt x="5715000" y="7683500"/>
                  </a:lnTo>
                  <a:cubicBezTo>
                    <a:pt x="5715000" y="7999131"/>
                    <a:pt x="5459131" y="8255000"/>
                    <a:pt x="5143500" y="8255000"/>
                  </a:cubicBezTo>
                  <a:lnTo>
                    <a:pt x="571500" y="8255000"/>
                  </a:lnTo>
                  <a:cubicBezTo>
                    <a:pt x="255869" y="8255000"/>
                    <a:pt x="0" y="7999131"/>
                    <a:pt x="0" y="7683500"/>
                  </a:cubicBezTo>
                  <a:lnTo>
                    <a:pt x="0" y="571500"/>
                  </a:lnTo>
                  <a:cubicBezTo>
                    <a:pt x="0" y="255869"/>
                    <a:pt x="255869" y="0"/>
                    <a:pt x="571500" y="0"/>
                  </a:cubicBezTo>
                  <a:close/>
                </a:path>
              </a:pathLst>
            </a:custGeom>
            <a:blipFill>
              <a:blip r:embed="rId2"/>
              <a:stretch>
                <a:fillRect l="-9603" t="-11594" r="-15075" b="-3633"/>
              </a:stretch>
            </a:blipFill>
          </p:spPr>
        </p:sp>
      </p:grpSp>
      <p:grpSp>
        <p:nvGrpSpPr>
          <p:cNvPr name="Group 6" id="6"/>
          <p:cNvGrpSpPr/>
          <p:nvPr/>
        </p:nvGrpSpPr>
        <p:grpSpPr>
          <a:xfrm rot="0">
            <a:off x="0" y="9144000"/>
            <a:ext cx="5753100" cy="1143000"/>
            <a:chOff x="0" y="0"/>
            <a:chExt cx="7670800" cy="1524000"/>
          </a:xfrm>
        </p:grpSpPr>
        <p:sp>
          <p:nvSpPr>
            <p:cNvPr name="Freeform 7" id="7"/>
            <p:cNvSpPr/>
            <p:nvPr/>
          </p:nvSpPr>
          <p:spPr>
            <a:xfrm flipH="false" flipV="false" rot="0">
              <a:off x="0" y="0"/>
              <a:ext cx="7670800" cy="1524000"/>
            </a:xfrm>
            <a:custGeom>
              <a:avLst/>
              <a:gdLst/>
              <a:ahLst/>
              <a:cxnLst/>
              <a:rect r="r" b="b" t="t" l="l"/>
              <a:pathLst>
                <a:path h="1524000" w="7670800">
                  <a:moveTo>
                    <a:pt x="0" y="0"/>
                  </a:moveTo>
                  <a:lnTo>
                    <a:pt x="7670800" y="0"/>
                  </a:lnTo>
                  <a:lnTo>
                    <a:pt x="7670800" y="1524000"/>
                  </a:lnTo>
                  <a:lnTo>
                    <a:pt x="0" y="1524000"/>
                  </a:lnTo>
                  <a:close/>
                </a:path>
              </a:pathLst>
            </a:custGeom>
            <a:solidFill>
              <a:srgbClr val="1D7144"/>
            </a:solidFill>
          </p:spPr>
        </p:sp>
      </p:grpSp>
      <p:grpSp>
        <p:nvGrpSpPr>
          <p:cNvPr name="Group 8" id="8"/>
          <p:cNvGrpSpPr/>
          <p:nvPr/>
        </p:nvGrpSpPr>
        <p:grpSpPr>
          <a:xfrm rot="0">
            <a:off x="5743575" y="9144000"/>
            <a:ext cx="6858000" cy="1143000"/>
            <a:chOff x="0" y="0"/>
            <a:chExt cx="9144000" cy="1524000"/>
          </a:xfrm>
        </p:grpSpPr>
        <p:sp>
          <p:nvSpPr>
            <p:cNvPr name="Freeform 9" id="9"/>
            <p:cNvSpPr/>
            <p:nvPr/>
          </p:nvSpPr>
          <p:spPr>
            <a:xfrm flipH="false" flipV="false" rot="0">
              <a:off x="0" y="0"/>
              <a:ext cx="9144000" cy="1524000"/>
            </a:xfrm>
            <a:custGeom>
              <a:avLst/>
              <a:gdLst/>
              <a:ahLst/>
              <a:cxnLst/>
              <a:rect r="r" b="b" t="t" l="l"/>
              <a:pathLst>
                <a:path h="1524000" w="9144000">
                  <a:moveTo>
                    <a:pt x="0" y="0"/>
                  </a:moveTo>
                  <a:lnTo>
                    <a:pt x="9144000" y="0"/>
                  </a:lnTo>
                  <a:lnTo>
                    <a:pt x="9144000" y="1524000"/>
                  </a:lnTo>
                  <a:lnTo>
                    <a:pt x="0" y="1524000"/>
                  </a:lnTo>
                  <a:close/>
                </a:path>
              </a:pathLst>
            </a:custGeom>
            <a:solidFill>
              <a:srgbClr val="76DD94"/>
            </a:solidFill>
          </p:spPr>
        </p:sp>
      </p:grpSp>
      <p:grpSp>
        <p:nvGrpSpPr>
          <p:cNvPr name="Group 10" id="10"/>
          <p:cNvGrpSpPr/>
          <p:nvPr/>
        </p:nvGrpSpPr>
        <p:grpSpPr>
          <a:xfrm rot="0">
            <a:off x="12592050" y="9144000"/>
            <a:ext cx="5695950" cy="1143000"/>
            <a:chOff x="0" y="0"/>
            <a:chExt cx="7594600" cy="1524000"/>
          </a:xfrm>
        </p:grpSpPr>
        <p:sp>
          <p:nvSpPr>
            <p:cNvPr name="Freeform 11" id="11"/>
            <p:cNvSpPr/>
            <p:nvPr/>
          </p:nvSpPr>
          <p:spPr>
            <a:xfrm flipH="false" flipV="false" rot="0">
              <a:off x="0" y="0"/>
              <a:ext cx="7594600" cy="1524000"/>
            </a:xfrm>
            <a:custGeom>
              <a:avLst/>
              <a:gdLst/>
              <a:ahLst/>
              <a:cxnLst/>
              <a:rect r="r" b="b" t="t" l="l"/>
              <a:pathLst>
                <a:path h="1524000" w="7594600">
                  <a:moveTo>
                    <a:pt x="0" y="0"/>
                  </a:moveTo>
                  <a:lnTo>
                    <a:pt x="7594600" y="0"/>
                  </a:lnTo>
                  <a:lnTo>
                    <a:pt x="7594600" y="1524000"/>
                  </a:lnTo>
                  <a:lnTo>
                    <a:pt x="0" y="1524000"/>
                  </a:lnTo>
                  <a:close/>
                </a:path>
              </a:pathLst>
            </a:custGeom>
            <a:solidFill>
              <a:srgbClr val="005CE6"/>
            </a:solidFill>
          </p:spPr>
        </p:sp>
      </p:grpSp>
      <p:sp>
        <p:nvSpPr>
          <p:cNvPr name="Freeform 12" id="12"/>
          <p:cNvSpPr/>
          <p:nvPr/>
        </p:nvSpPr>
        <p:spPr>
          <a:xfrm flipH="false" flipV="false" rot="0">
            <a:off x="12250777" y="5540598"/>
            <a:ext cx="1067135" cy="909732"/>
          </a:xfrm>
          <a:custGeom>
            <a:avLst/>
            <a:gdLst/>
            <a:ahLst/>
            <a:cxnLst/>
            <a:rect r="r" b="b" t="t" l="l"/>
            <a:pathLst>
              <a:path h="909732" w="1067135">
                <a:moveTo>
                  <a:pt x="0" y="0"/>
                </a:moveTo>
                <a:lnTo>
                  <a:pt x="1067135" y="0"/>
                </a:lnTo>
                <a:lnTo>
                  <a:pt x="1067135" y="909732"/>
                </a:lnTo>
                <a:lnTo>
                  <a:pt x="0" y="90973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3" id="13"/>
          <p:cNvSpPr txBox="true"/>
          <p:nvPr/>
        </p:nvSpPr>
        <p:spPr>
          <a:xfrm rot="0">
            <a:off x="1028700" y="790575"/>
            <a:ext cx="4733925" cy="219075"/>
          </a:xfrm>
          <a:prstGeom prst="rect">
            <a:avLst/>
          </a:prstGeom>
        </p:spPr>
        <p:txBody>
          <a:bodyPr anchor="t" rtlCol="false" tIns="0" lIns="0" bIns="0" rIns="0">
            <a:spAutoFit/>
          </a:bodyPr>
          <a:lstStyle/>
          <a:p>
            <a:pPr algn="l" marL="0" indent="0" lvl="0">
              <a:lnSpc>
                <a:spcPts val="1620"/>
              </a:lnSpc>
              <a:spcBef>
                <a:spcPct val="0"/>
              </a:spcBef>
            </a:pPr>
            <a:r>
              <a:rPr lang="en-US" sz="1350" strike="noStrike" u="none">
                <a:solidFill>
                  <a:srgbClr val="000000"/>
                </a:solidFill>
                <a:latin typeface="Poppins"/>
                <a:ea typeface="Poppins"/>
                <a:cs typeface="Poppins"/>
                <a:sym typeface="Poppins"/>
              </a:rPr>
              <a:t>ÉTUDE ENDODOUTE — TENS VAGINAL</a:t>
            </a:r>
          </a:p>
        </p:txBody>
      </p:sp>
      <p:sp>
        <p:nvSpPr>
          <p:cNvPr name="TextBox 14" id="14"/>
          <p:cNvSpPr txBox="true"/>
          <p:nvPr/>
        </p:nvSpPr>
        <p:spPr>
          <a:xfrm rot="0">
            <a:off x="13487400" y="790575"/>
            <a:ext cx="1885950" cy="219075"/>
          </a:xfrm>
          <a:prstGeom prst="rect">
            <a:avLst/>
          </a:prstGeom>
        </p:spPr>
        <p:txBody>
          <a:bodyPr anchor="t" rtlCol="false" tIns="0" lIns="0" bIns="0" rIns="0">
            <a:spAutoFit/>
          </a:bodyPr>
          <a:lstStyle/>
          <a:p>
            <a:pPr algn="r" marL="0" indent="0" lvl="0">
              <a:lnSpc>
                <a:spcPts val="1620"/>
              </a:lnSpc>
              <a:spcBef>
                <a:spcPct val="0"/>
              </a:spcBef>
            </a:pPr>
            <a:r>
              <a:rPr lang="en-US" sz="1350" strike="noStrike" u="none">
                <a:solidFill>
                  <a:srgbClr val="000000"/>
                </a:solidFill>
                <a:latin typeface="Poppins"/>
                <a:ea typeface="Poppins"/>
                <a:cs typeface="Poppins"/>
                <a:sym typeface="Poppins"/>
              </a:rPr>
              <a:t>TENS</a:t>
            </a:r>
          </a:p>
        </p:txBody>
      </p:sp>
      <p:sp>
        <p:nvSpPr>
          <p:cNvPr name="TextBox 15" id="15"/>
          <p:cNvSpPr txBox="true"/>
          <p:nvPr/>
        </p:nvSpPr>
        <p:spPr>
          <a:xfrm rot="0">
            <a:off x="1428750" y="1866900"/>
            <a:ext cx="8572500" cy="676275"/>
          </a:xfrm>
          <a:prstGeom prst="rect">
            <a:avLst/>
          </a:prstGeom>
        </p:spPr>
        <p:txBody>
          <a:bodyPr anchor="t" rtlCol="false" tIns="0" lIns="0" bIns="0" rIns="0">
            <a:spAutoFit/>
          </a:bodyPr>
          <a:lstStyle/>
          <a:p>
            <a:pPr algn="l" marL="0" indent="0" lvl="0">
              <a:lnSpc>
                <a:spcPts val="5097"/>
              </a:lnSpc>
              <a:spcBef>
                <a:spcPct val="0"/>
              </a:spcBef>
            </a:pPr>
            <a:r>
              <a:rPr lang="en-US" sz="4247" strike="noStrike" u="none">
                <a:solidFill>
                  <a:srgbClr val="000000"/>
                </a:solidFill>
                <a:latin typeface="Poppins"/>
                <a:ea typeface="Poppins"/>
                <a:cs typeface="Poppins"/>
                <a:sym typeface="Poppins"/>
              </a:rPr>
              <a:t>Durée et positionnement</a:t>
            </a:r>
          </a:p>
        </p:txBody>
      </p:sp>
      <p:sp>
        <p:nvSpPr>
          <p:cNvPr name="TextBox 16" id="16"/>
          <p:cNvSpPr txBox="true"/>
          <p:nvPr/>
        </p:nvSpPr>
        <p:spPr>
          <a:xfrm rot="0">
            <a:off x="1428750" y="2743200"/>
            <a:ext cx="4762500" cy="257175"/>
          </a:xfrm>
          <a:prstGeom prst="rect">
            <a:avLst/>
          </a:prstGeom>
        </p:spPr>
        <p:txBody>
          <a:bodyPr anchor="t" rtlCol="false" tIns="0" lIns="0" bIns="0" rIns="0">
            <a:spAutoFit/>
          </a:bodyPr>
          <a:lstStyle/>
          <a:p>
            <a:pPr algn="l" marL="0" indent="0" lvl="0">
              <a:lnSpc>
                <a:spcPts val="1919"/>
              </a:lnSpc>
              <a:spcBef>
                <a:spcPct val="0"/>
              </a:spcBef>
            </a:pPr>
            <a:r>
              <a:rPr lang="en-US" sz="1599" strike="noStrike" u="none">
                <a:solidFill>
                  <a:srgbClr val="1D7144"/>
                </a:solidFill>
                <a:latin typeface="Poppins"/>
                <a:ea typeface="Poppins"/>
                <a:cs typeface="Poppins"/>
                <a:sym typeface="Poppins"/>
              </a:rPr>
              <a:t>DURÉE DE LA SÉANCE</a:t>
            </a:r>
          </a:p>
        </p:txBody>
      </p:sp>
      <p:sp>
        <p:nvSpPr>
          <p:cNvPr name="TextBox 17" id="17"/>
          <p:cNvSpPr txBox="true"/>
          <p:nvPr/>
        </p:nvSpPr>
        <p:spPr>
          <a:xfrm rot="0">
            <a:off x="1428750" y="3009900"/>
            <a:ext cx="7143750" cy="1564005"/>
          </a:xfrm>
          <a:prstGeom prst="rect">
            <a:avLst/>
          </a:prstGeom>
        </p:spPr>
        <p:txBody>
          <a:bodyPr anchor="t" rtlCol="false" tIns="0" lIns="0" bIns="0" rIns="0">
            <a:spAutoFit/>
          </a:bodyPr>
          <a:lstStyle/>
          <a:p>
            <a:pPr algn="l" marL="0" indent="0" lvl="0">
              <a:lnSpc>
                <a:spcPts val="2520"/>
              </a:lnSpc>
              <a:spcBef>
                <a:spcPct val="0"/>
              </a:spcBef>
            </a:pPr>
            <a:r>
              <a:rPr lang="en-US" sz="1800" strike="noStrike" u="none">
                <a:solidFill>
                  <a:srgbClr val="000000"/>
                </a:solidFill>
                <a:latin typeface="HK Grotesk"/>
                <a:ea typeface="HK Grotesk"/>
                <a:cs typeface="HK Grotesk"/>
                <a:sym typeface="HK Grotesk"/>
              </a:rPr>
              <a:t>Le bouton T permet de sélectionner la durée de la séance (10 ou 20 minutes).</a:t>
            </a:r>
          </a:p>
          <a:p>
            <a:pPr algn="l" marL="0" indent="0" lvl="0">
              <a:lnSpc>
                <a:spcPts val="2520"/>
              </a:lnSpc>
              <a:spcBef>
                <a:spcPct val="0"/>
              </a:spcBef>
            </a:pPr>
          </a:p>
          <a:p>
            <a:pPr algn="l" marL="0" indent="0" lvl="0">
              <a:lnSpc>
                <a:spcPts val="2520"/>
              </a:lnSpc>
              <a:spcBef>
                <a:spcPct val="0"/>
              </a:spcBef>
            </a:pPr>
            <a:r>
              <a:rPr lang="en-US" sz="1800" strike="noStrike" u="none">
                <a:solidFill>
                  <a:srgbClr val="000000"/>
                </a:solidFill>
                <a:latin typeface="HK Grotesk"/>
                <a:ea typeface="HK Grotesk"/>
                <a:cs typeface="HK Grotesk"/>
                <a:sym typeface="HK Grotesk"/>
              </a:rPr>
              <a:t>Dans le cadre du protocole de l'étude EndoDoute, nous recommandons une utilisation de 20 minutes par jour.</a:t>
            </a:r>
          </a:p>
        </p:txBody>
      </p:sp>
      <p:sp>
        <p:nvSpPr>
          <p:cNvPr name="TextBox 18" id="18"/>
          <p:cNvSpPr txBox="true"/>
          <p:nvPr/>
        </p:nvSpPr>
        <p:spPr>
          <a:xfrm rot="0">
            <a:off x="1428750" y="4933950"/>
            <a:ext cx="5715000" cy="257175"/>
          </a:xfrm>
          <a:prstGeom prst="rect">
            <a:avLst/>
          </a:prstGeom>
        </p:spPr>
        <p:txBody>
          <a:bodyPr anchor="t" rtlCol="false" tIns="0" lIns="0" bIns="0" rIns="0">
            <a:spAutoFit/>
          </a:bodyPr>
          <a:lstStyle/>
          <a:p>
            <a:pPr algn="l" marL="0" indent="0" lvl="0">
              <a:lnSpc>
                <a:spcPts val="1919"/>
              </a:lnSpc>
              <a:spcBef>
                <a:spcPct val="0"/>
              </a:spcBef>
            </a:pPr>
            <a:r>
              <a:rPr lang="en-US" sz="1599" strike="noStrike" u="none">
                <a:solidFill>
                  <a:srgbClr val="1D7144"/>
                </a:solidFill>
                <a:latin typeface="Poppins"/>
                <a:ea typeface="Poppins"/>
                <a:cs typeface="Poppins"/>
                <a:sym typeface="Poppins"/>
              </a:rPr>
              <a:t>POSITIONNEMENT DES ÉLECTRODES</a:t>
            </a:r>
          </a:p>
        </p:txBody>
      </p:sp>
      <p:sp>
        <p:nvSpPr>
          <p:cNvPr name="TextBox 19" id="19"/>
          <p:cNvSpPr txBox="true"/>
          <p:nvPr/>
        </p:nvSpPr>
        <p:spPr>
          <a:xfrm rot="0">
            <a:off x="1428750" y="5200650"/>
            <a:ext cx="7143750" cy="1249680"/>
          </a:xfrm>
          <a:prstGeom prst="rect">
            <a:avLst/>
          </a:prstGeom>
        </p:spPr>
        <p:txBody>
          <a:bodyPr anchor="t" rtlCol="false" tIns="0" lIns="0" bIns="0" rIns="0">
            <a:spAutoFit/>
          </a:bodyPr>
          <a:lstStyle/>
          <a:p>
            <a:pPr algn="l" marL="0" indent="0" lvl="0">
              <a:lnSpc>
                <a:spcPts val="2520"/>
              </a:lnSpc>
              <a:spcBef>
                <a:spcPct val="0"/>
              </a:spcBef>
            </a:pPr>
            <a:r>
              <a:rPr lang="en-US" sz="1800" strike="noStrike" u="none">
                <a:solidFill>
                  <a:srgbClr val="000000"/>
                </a:solidFill>
                <a:latin typeface="HK Grotesk"/>
                <a:ea typeface="HK Grotesk"/>
                <a:cs typeface="HK Grotesk"/>
                <a:sym typeface="HK Grotesk"/>
              </a:rPr>
              <a:t>Lors de l'utilisation par voie vaginale, veillez à ce que la sonde soit correctement positionnées à l'intérieur de la cavité vaginale. Une bonne mise en place contribue au confort d'utilisation et limite les sensations désagréables.</a:t>
            </a:r>
          </a:p>
        </p:txBody>
      </p:sp>
      <p:sp>
        <p:nvSpPr>
          <p:cNvPr name="TextBox 20" id="20"/>
          <p:cNvSpPr txBox="true"/>
          <p:nvPr/>
        </p:nvSpPr>
        <p:spPr>
          <a:xfrm rot="0">
            <a:off x="1428750" y="6934200"/>
            <a:ext cx="4762500" cy="257175"/>
          </a:xfrm>
          <a:prstGeom prst="rect">
            <a:avLst/>
          </a:prstGeom>
        </p:spPr>
        <p:txBody>
          <a:bodyPr anchor="t" rtlCol="false" tIns="0" lIns="0" bIns="0" rIns="0">
            <a:spAutoFit/>
          </a:bodyPr>
          <a:lstStyle/>
          <a:p>
            <a:pPr algn="l" marL="0" indent="0" lvl="0">
              <a:lnSpc>
                <a:spcPts val="1919"/>
              </a:lnSpc>
              <a:spcBef>
                <a:spcPct val="0"/>
              </a:spcBef>
            </a:pPr>
            <a:r>
              <a:rPr lang="en-US" sz="1599" strike="noStrike" u="none">
                <a:solidFill>
                  <a:srgbClr val="1D7144"/>
                </a:solidFill>
                <a:latin typeface="Poppins"/>
                <a:ea typeface="Poppins"/>
                <a:cs typeface="Poppins"/>
                <a:sym typeface="Poppins"/>
              </a:rPr>
              <a:t>SÉCURITÉ</a:t>
            </a:r>
          </a:p>
        </p:txBody>
      </p:sp>
      <p:sp>
        <p:nvSpPr>
          <p:cNvPr name="TextBox 21" id="21"/>
          <p:cNvSpPr txBox="true"/>
          <p:nvPr/>
        </p:nvSpPr>
        <p:spPr>
          <a:xfrm rot="0">
            <a:off x="1428750" y="7200900"/>
            <a:ext cx="7143750" cy="621030"/>
          </a:xfrm>
          <a:prstGeom prst="rect">
            <a:avLst/>
          </a:prstGeom>
        </p:spPr>
        <p:txBody>
          <a:bodyPr anchor="t" rtlCol="false" tIns="0" lIns="0" bIns="0" rIns="0">
            <a:spAutoFit/>
          </a:bodyPr>
          <a:lstStyle/>
          <a:p>
            <a:pPr algn="l" marL="0" indent="0" lvl="0">
              <a:lnSpc>
                <a:spcPts val="2520"/>
              </a:lnSpc>
              <a:spcBef>
                <a:spcPct val="0"/>
              </a:spcBef>
            </a:pPr>
            <a:r>
              <a:rPr lang="en-US" sz="1800" strike="noStrike" u="none">
                <a:solidFill>
                  <a:srgbClr val="000000"/>
                </a:solidFill>
                <a:latin typeface="HK Grotesk"/>
                <a:ea typeface="HK Grotesk"/>
                <a:cs typeface="HK Grotesk"/>
                <a:sym typeface="HK Grotesk"/>
              </a:rPr>
              <a:t>Si vous ressentez une douleur, diminuez immédiatement l'intensité ou interrompez la séance.</a:t>
            </a:r>
          </a:p>
        </p:txBody>
      </p:sp>
      <p:sp>
        <p:nvSpPr>
          <p:cNvPr name="Freeform 22" id="22"/>
          <p:cNvSpPr/>
          <p:nvPr/>
        </p:nvSpPr>
        <p:spPr>
          <a:xfrm flipH="false" flipV="false" rot="0">
            <a:off x="11751867" y="2307384"/>
            <a:ext cx="868758" cy="740616"/>
          </a:xfrm>
          <a:custGeom>
            <a:avLst/>
            <a:gdLst/>
            <a:ahLst/>
            <a:cxnLst/>
            <a:rect r="r" b="b" t="t" l="l"/>
            <a:pathLst>
              <a:path h="740616" w="868758">
                <a:moveTo>
                  <a:pt x="0" y="0"/>
                </a:moveTo>
                <a:lnTo>
                  <a:pt x="868758" y="0"/>
                </a:lnTo>
                <a:lnTo>
                  <a:pt x="868758" y="740616"/>
                </a:lnTo>
                <a:lnTo>
                  <a:pt x="0" y="74061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bg>
      <p:bgPr>
        <a:solidFill>
          <a:srgbClr val="F5F5EF"/>
        </a:solidFill>
      </p:bgPr>
    </p:bg>
    <p:spTree>
      <p:nvGrpSpPr>
        <p:cNvPr id="1" name=""/>
        <p:cNvGrpSpPr/>
        <p:nvPr/>
      </p:nvGrpSpPr>
      <p:grpSpPr>
        <a:xfrm>
          <a:off x="0" y="0"/>
          <a:ext cx="0" cy="0"/>
          <a:chOff x="0" y="0"/>
          <a:chExt cx="0" cy="0"/>
        </a:xfrm>
      </p:grpSpPr>
      <p:grpSp>
        <p:nvGrpSpPr>
          <p:cNvPr name="Group 2" id="2"/>
          <p:cNvGrpSpPr/>
          <p:nvPr/>
        </p:nvGrpSpPr>
        <p:grpSpPr>
          <a:xfrm rot="0">
            <a:off x="5753100" y="809625"/>
            <a:ext cx="9515475" cy="219075"/>
            <a:chOff x="0" y="0"/>
            <a:chExt cx="12687300" cy="292100"/>
          </a:xfrm>
        </p:grpSpPr>
        <p:sp>
          <p:nvSpPr>
            <p:cNvPr name="Freeform 3" id="3"/>
            <p:cNvSpPr/>
            <p:nvPr/>
          </p:nvSpPr>
          <p:spPr>
            <a:xfrm flipH="false" flipV="false" rot="0">
              <a:off x="0" y="0"/>
              <a:ext cx="12687300" cy="292100"/>
            </a:xfrm>
            <a:custGeom>
              <a:avLst/>
              <a:gdLst/>
              <a:ahLst/>
              <a:cxnLst/>
              <a:rect r="r" b="b" t="t" l="l"/>
              <a:pathLst>
                <a:path h="292100" w="12687300">
                  <a:moveTo>
                    <a:pt x="0" y="0"/>
                  </a:moveTo>
                  <a:lnTo>
                    <a:pt x="12687300" y="0"/>
                  </a:lnTo>
                  <a:lnTo>
                    <a:pt x="12687300" y="292100"/>
                  </a:lnTo>
                  <a:lnTo>
                    <a:pt x="0" y="292100"/>
                  </a:lnTo>
                  <a:close/>
                </a:path>
              </a:pathLst>
            </a:custGeom>
            <a:solidFill>
              <a:srgbClr val="000000"/>
            </a:solidFill>
          </p:spPr>
        </p:sp>
      </p:grpSp>
      <p:grpSp>
        <p:nvGrpSpPr>
          <p:cNvPr name="Group 4" id="4"/>
          <p:cNvGrpSpPr/>
          <p:nvPr/>
        </p:nvGrpSpPr>
        <p:grpSpPr>
          <a:xfrm rot="0">
            <a:off x="10477500" y="1714500"/>
            <a:ext cx="4286250" cy="6191250"/>
            <a:chOff x="0" y="0"/>
            <a:chExt cx="5715000" cy="8255000"/>
          </a:xfrm>
        </p:grpSpPr>
        <p:sp>
          <p:nvSpPr>
            <p:cNvPr name="Freeform 5" id="5"/>
            <p:cNvSpPr/>
            <p:nvPr/>
          </p:nvSpPr>
          <p:spPr>
            <a:xfrm flipH="false" flipV="false" rot="0">
              <a:off x="0" y="0"/>
              <a:ext cx="5715000" cy="8255000"/>
            </a:xfrm>
            <a:custGeom>
              <a:avLst/>
              <a:gdLst/>
              <a:ahLst/>
              <a:cxnLst/>
              <a:rect r="r" b="b" t="t" l="l"/>
              <a:pathLst>
                <a:path h="8255000" w="5715000">
                  <a:moveTo>
                    <a:pt x="571500" y="0"/>
                  </a:moveTo>
                  <a:lnTo>
                    <a:pt x="5143500" y="0"/>
                  </a:lnTo>
                  <a:cubicBezTo>
                    <a:pt x="5459131" y="0"/>
                    <a:pt x="5715000" y="255869"/>
                    <a:pt x="5715000" y="571500"/>
                  </a:cubicBezTo>
                  <a:lnTo>
                    <a:pt x="5715000" y="7683500"/>
                  </a:lnTo>
                  <a:cubicBezTo>
                    <a:pt x="5715000" y="7999131"/>
                    <a:pt x="5459131" y="8255000"/>
                    <a:pt x="5143500" y="8255000"/>
                  </a:cubicBezTo>
                  <a:lnTo>
                    <a:pt x="571500" y="8255000"/>
                  </a:lnTo>
                  <a:cubicBezTo>
                    <a:pt x="255869" y="8255000"/>
                    <a:pt x="0" y="7999131"/>
                    <a:pt x="0" y="7683500"/>
                  </a:cubicBezTo>
                  <a:lnTo>
                    <a:pt x="0" y="571500"/>
                  </a:lnTo>
                  <a:cubicBezTo>
                    <a:pt x="0" y="255869"/>
                    <a:pt x="255869" y="0"/>
                    <a:pt x="571500" y="0"/>
                  </a:cubicBezTo>
                  <a:close/>
                </a:path>
              </a:pathLst>
            </a:custGeom>
            <a:blipFill>
              <a:blip r:embed="rId2"/>
              <a:stretch>
                <a:fillRect l="-101357" t="0" r="-201556" b="0"/>
              </a:stretch>
            </a:blipFill>
          </p:spPr>
        </p:sp>
      </p:grpSp>
      <p:grpSp>
        <p:nvGrpSpPr>
          <p:cNvPr name="Group 6" id="6"/>
          <p:cNvGrpSpPr/>
          <p:nvPr/>
        </p:nvGrpSpPr>
        <p:grpSpPr>
          <a:xfrm rot="0">
            <a:off x="0" y="9144000"/>
            <a:ext cx="5753100" cy="1143000"/>
            <a:chOff x="0" y="0"/>
            <a:chExt cx="7670800" cy="1524000"/>
          </a:xfrm>
        </p:grpSpPr>
        <p:sp>
          <p:nvSpPr>
            <p:cNvPr name="Freeform 7" id="7"/>
            <p:cNvSpPr/>
            <p:nvPr/>
          </p:nvSpPr>
          <p:spPr>
            <a:xfrm flipH="false" flipV="false" rot="0">
              <a:off x="0" y="0"/>
              <a:ext cx="7670800" cy="1524000"/>
            </a:xfrm>
            <a:custGeom>
              <a:avLst/>
              <a:gdLst/>
              <a:ahLst/>
              <a:cxnLst/>
              <a:rect r="r" b="b" t="t" l="l"/>
              <a:pathLst>
                <a:path h="1524000" w="7670800">
                  <a:moveTo>
                    <a:pt x="0" y="0"/>
                  </a:moveTo>
                  <a:lnTo>
                    <a:pt x="7670800" y="0"/>
                  </a:lnTo>
                  <a:lnTo>
                    <a:pt x="7670800" y="1524000"/>
                  </a:lnTo>
                  <a:lnTo>
                    <a:pt x="0" y="1524000"/>
                  </a:lnTo>
                  <a:close/>
                </a:path>
              </a:pathLst>
            </a:custGeom>
            <a:solidFill>
              <a:srgbClr val="1D7144"/>
            </a:solidFill>
          </p:spPr>
        </p:sp>
      </p:grpSp>
      <p:grpSp>
        <p:nvGrpSpPr>
          <p:cNvPr name="Group 8" id="8"/>
          <p:cNvGrpSpPr/>
          <p:nvPr/>
        </p:nvGrpSpPr>
        <p:grpSpPr>
          <a:xfrm rot="0">
            <a:off x="5743575" y="9144000"/>
            <a:ext cx="6858000" cy="1143000"/>
            <a:chOff x="0" y="0"/>
            <a:chExt cx="9144000" cy="1524000"/>
          </a:xfrm>
        </p:grpSpPr>
        <p:sp>
          <p:nvSpPr>
            <p:cNvPr name="Freeform 9" id="9"/>
            <p:cNvSpPr/>
            <p:nvPr/>
          </p:nvSpPr>
          <p:spPr>
            <a:xfrm flipH="false" flipV="false" rot="0">
              <a:off x="0" y="0"/>
              <a:ext cx="9144000" cy="1524000"/>
            </a:xfrm>
            <a:custGeom>
              <a:avLst/>
              <a:gdLst/>
              <a:ahLst/>
              <a:cxnLst/>
              <a:rect r="r" b="b" t="t" l="l"/>
              <a:pathLst>
                <a:path h="1524000" w="9144000">
                  <a:moveTo>
                    <a:pt x="0" y="0"/>
                  </a:moveTo>
                  <a:lnTo>
                    <a:pt x="9144000" y="0"/>
                  </a:lnTo>
                  <a:lnTo>
                    <a:pt x="9144000" y="1524000"/>
                  </a:lnTo>
                  <a:lnTo>
                    <a:pt x="0" y="1524000"/>
                  </a:lnTo>
                  <a:close/>
                </a:path>
              </a:pathLst>
            </a:custGeom>
            <a:solidFill>
              <a:srgbClr val="76DD94"/>
            </a:solidFill>
          </p:spPr>
        </p:sp>
      </p:grpSp>
      <p:grpSp>
        <p:nvGrpSpPr>
          <p:cNvPr name="Group 10" id="10"/>
          <p:cNvGrpSpPr/>
          <p:nvPr/>
        </p:nvGrpSpPr>
        <p:grpSpPr>
          <a:xfrm rot="0">
            <a:off x="12592050" y="9144000"/>
            <a:ext cx="5695950" cy="1143000"/>
            <a:chOff x="0" y="0"/>
            <a:chExt cx="7594600" cy="1524000"/>
          </a:xfrm>
        </p:grpSpPr>
        <p:sp>
          <p:nvSpPr>
            <p:cNvPr name="Freeform 11" id="11"/>
            <p:cNvSpPr/>
            <p:nvPr/>
          </p:nvSpPr>
          <p:spPr>
            <a:xfrm flipH="false" flipV="false" rot="0">
              <a:off x="0" y="0"/>
              <a:ext cx="7594600" cy="1524000"/>
            </a:xfrm>
            <a:custGeom>
              <a:avLst/>
              <a:gdLst/>
              <a:ahLst/>
              <a:cxnLst/>
              <a:rect r="r" b="b" t="t" l="l"/>
              <a:pathLst>
                <a:path h="1524000" w="7594600">
                  <a:moveTo>
                    <a:pt x="0" y="0"/>
                  </a:moveTo>
                  <a:lnTo>
                    <a:pt x="7594600" y="0"/>
                  </a:lnTo>
                  <a:lnTo>
                    <a:pt x="7594600" y="1524000"/>
                  </a:lnTo>
                  <a:lnTo>
                    <a:pt x="0" y="1524000"/>
                  </a:lnTo>
                  <a:close/>
                </a:path>
              </a:pathLst>
            </a:custGeom>
            <a:solidFill>
              <a:srgbClr val="005CE6"/>
            </a:solidFill>
          </p:spPr>
        </p:sp>
      </p:grpSp>
      <p:sp>
        <p:nvSpPr>
          <p:cNvPr name="TextBox 12" id="12"/>
          <p:cNvSpPr txBox="true"/>
          <p:nvPr/>
        </p:nvSpPr>
        <p:spPr>
          <a:xfrm rot="0">
            <a:off x="1028700" y="790575"/>
            <a:ext cx="4733925" cy="219075"/>
          </a:xfrm>
          <a:prstGeom prst="rect">
            <a:avLst/>
          </a:prstGeom>
        </p:spPr>
        <p:txBody>
          <a:bodyPr anchor="t" rtlCol="false" tIns="0" lIns="0" bIns="0" rIns="0">
            <a:spAutoFit/>
          </a:bodyPr>
          <a:lstStyle/>
          <a:p>
            <a:pPr algn="l" marL="0" indent="0" lvl="0">
              <a:lnSpc>
                <a:spcPts val="1620"/>
              </a:lnSpc>
              <a:spcBef>
                <a:spcPct val="0"/>
              </a:spcBef>
            </a:pPr>
            <a:r>
              <a:rPr lang="en-US" sz="1350" strike="noStrike" u="none">
                <a:solidFill>
                  <a:srgbClr val="000000"/>
                </a:solidFill>
                <a:latin typeface="Poppins"/>
                <a:ea typeface="Poppins"/>
                <a:cs typeface="Poppins"/>
                <a:sym typeface="Poppins"/>
              </a:rPr>
              <a:t>ÉTUDE ENDODOUTE — TENS VAGINAL</a:t>
            </a:r>
          </a:p>
        </p:txBody>
      </p:sp>
      <p:sp>
        <p:nvSpPr>
          <p:cNvPr name="TextBox 13" id="13"/>
          <p:cNvSpPr txBox="true"/>
          <p:nvPr/>
        </p:nvSpPr>
        <p:spPr>
          <a:xfrm rot="0">
            <a:off x="13487400" y="790575"/>
            <a:ext cx="1885950" cy="219075"/>
          </a:xfrm>
          <a:prstGeom prst="rect">
            <a:avLst/>
          </a:prstGeom>
        </p:spPr>
        <p:txBody>
          <a:bodyPr anchor="t" rtlCol="false" tIns="0" lIns="0" bIns="0" rIns="0">
            <a:spAutoFit/>
          </a:bodyPr>
          <a:lstStyle/>
          <a:p>
            <a:pPr algn="r" marL="0" indent="0" lvl="0">
              <a:lnSpc>
                <a:spcPts val="1620"/>
              </a:lnSpc>
              <a:spcBef>
                <a:spcPct val="0"/>
              </a:spcBef>
            </a:pPr>
            <a:r>
              <a:rPr lang="en-US" sz="1350" strike="noStrike" u="none">
                <a:solidFill>
                  <a:srgbClr val="000000"/>
                </a:solidFill>
                <a:latin typeface="Poppins"/>
                <a:ea typeface="Poppins"/>
                <a:cs typeface="Poppins"/>
                <a:sym typeface="Poppins"/>
              </a:rPr>
              <a:t>TENS</a:t>
            </a:r>
          </a:p>
        </p:txBody>
      </p:sp>
      <p:sp>
        <p:nvSpPr>
          <p:cNvPr name="TextBox 14" id="14"/>
          <p:cNvSpPr txBox="true"/>
          <p:nvPr/>
        </p:nvSpPr>
        <p:spPr>
          <a:xfrm rot="0">
            <a:off x="1428750" y="1866900"/>
            <a:ext cx="8572500" cy="676275"/>
          </a:xfrm>
          <a:prstGeom prst="rect">
            <a:avLst/>
          </a:prstGeom>
        </p:spPr>
        <p:txBody>
          <a:bodyPr anchor="t" rtlCol="false" tIns="0" lIns="0" bIns="0" rIns="0">
            <a:spAutoFit/>
          </a:bodyPr>
          <a:lstStyle/>
          <a:p>
            <a:pPr algn="l" marL="0" indent="0" lvl="0">
              <a:lnSpc>
                <a:spcPts val="5097"/>
              </a:lnSpc>
              <a:spcBef>
                <a:spcPct val="0"/>
              </a:spcBef>
            </a:pPr>
            <a:r>
              <a:rPr lang="en-US" sz="4247" strike="noStrike" u="none">
                <a:solidFill>
                  <a:srgbClr val="000000"/>
                </a:solidFill>
                <a:latin typeface="Poppins"/>
                <a:ea typeface="Poppins"/>
                <a:cs typeface="Poppins"/>
                <a:sym typeface="Poppins"/>
              </a:rPr>
              <a:t>Bonne utilisation !</a:t>
            </a:r>
          </a:p>
        </p:txBody>
      </p:sp>
      <p:sp>
        <p:nvSpPr>
          <p:cNvPr name="TextBox 15" id="15"/>
          <p:cNvSpPr txBox="true"/>
          <p:nvPr/>
        </p:nvSpPr>
        <p:spPr>
          <a:xfrm rot="0">
            <a:off x="1428750" y="3009900"/>
            <a:ext cx="7143750" cy="935355"/>
          </a:xfrm>
          <a:prstGeom prst="rect">
            <a:avLst/>
          </a:prstGeom>
        </p:spPr>
        <p:txBody>
          <a:bodyPr anchor="t" rtlCol="false" tIns="0" lIns="0" bIns="0" rIns="0">
            <a:spAutoFit/>
          </a:bodyPr>
          <a:lstStyle/>
          <a:p>
            <a:pPr algn="l" marL="0" indent="0" lvl="0">
              <a:lnSpc>
                <a:spcPts val="2520"/>
              </a:lnSpc>
              <a:spcBef>
                <a:spcPct val="0"/>
              </a:spcBef>
            </a:pPr>
            <a:r>
              <a:rPr lang="en-US" sz="1800" strike="noStrike" u="none">
                <a:solidFill>
                  <a:srgbClr val="000000"/>
                </a:solidFill>
                <a:latin typeface="HK Grotesk"/>
                <a:ea typeface="HK Grotesk"/>
                <a:cs typeface="HK Grotesk"/>
                <a:sym typeface="HK Grotesk"/>
              </a:rPr>
              <a:t>Les autres réglages permettent de modifier certains paramètres de stimulation. Pour une première utilisation, il n'est pas nécessaire de les modifier.</a:t>
            </a:r>
          </a:p>
        </p:txBody>
      </p:sp>
      <p:sp>
        <p:nvSpPr>
          <p:cNvPr name="TextBox 16" id="16"/>
          <p:cNvSpPr txBox="true"/>
          <p:nvPr/>
        </p:nvSpPr>
        <p:spPr>
          <a:xfrm rot="0">
            <a:off x="1428750" y="4362450"/>
            <a:ext cx="4762500" cy="257175"/>
          </a:xfrm>
          <a:prstGeom prst="rect">
            <a:avLst/>
          </a:prstGeom>
        </p:spPr>
        <p:txBody>
          <a:bodyPr anchor="t" rtlCol="false" tIns="0" lIns="0" bIns="0" rIns="0">
            <a:spAutoFit/>
          </a:bodyPr>
          <a:lstStyle/>
          <a:p>
            <a:pPr algn="l" marL="0" indent="0" lvl="0">
              <a:lnSpc>
                <a:spcPts val="1919"/>
              </a:lnSpc>
              <a:spcBef>
                <a:spcPct val="0"/>
              </a:spcBef>
            </a:pPr>
            <a:r>
              <a:rPr lang="en-US" sz="1599" strike="noStrike" u="none">
                <a:solidFill>
                  <a:srgbClr val="1D7144"/>
                </a:solidFill>
                <a:latin typeface="Poppins"/>
                <a:ea typeface="Poppins"/>
                <a:cs typeface="Poppins"/>
                <a:sym typeface="Poppins"/>
              </a:rPr>
              <a:t>PROTOCOLE RECOMMANDÉ</a:t>
            </a:r>
          </a:p>
        </p:txBody>
      </p:sp>
      <p:sp>
        <p:nvSpPr>
          <p:cNvPr name="TextBox 17" id="17"/>
          <p:cNvSpPr txBox="true"/>
          <p:nvPr/>
        </p:nvSpPr>
        <p:spPr>
          <a:xfrm rot="0">
            <a:off x="1428750" y="4629150"/>
            <a:ext cx="7143750" cy="1249680"/>
          </a:xfrm>
          <a:prstGeom prst="rect">
            <a:avLst/>
          </a:prstGeom>
        </p:spPr>
        <p:txBody>
          <a:bodyPr anchor="t" rtlCol="false" tIns="0" lIns="0" bIns="0" rIns="0">
            <a:spAutoFit/>
          </a:bodyPr>
          <a:lstStyle/>
          <a:p>
            <a:pPr algn="l" marL="0" indent="0" lvl="0">
              <a:lnSpc>
                <a:spcPts val="2520"/>
              </a:lnSpc>
              <a:spcBef>
                <a:spcPct val="0"/>
              </a:spcBef>
            </a:pPr>
            <a:r>
              <a:rPr lang="en-US" sz="1800" strike="noStrike" u="none">
                <a:solidFill>
                  <a:srgbClr val="000000"/>
                </a:solidFill>
                <a:latin typeface="HK Grotesk"/>
                <a:ea typeface="HK Grotesk"/>
                <a:cs typeface="HK Grotesk"/>
                <a:sym typeface="HK Grotesk"/>
              </a:rPr>
              <a:t>• 20 minutes par jour</a:t>
            </a:r>
          </a:p>
          <a:p>
            <a:pPr algn="l" marL="0" indent="0" lvl="0">
              <a:lnSpc>
                <a:spcPts val="2520"/>
              </a:lnSpc>
              <a:spcBef>
                <a:spcPct val="0"/>
              </a:spcBef>
            </a:pPr>
            <a:r>
              <a:rPr lang="en-US" sz="1800" strike="noStrike" u="none">
                <a:solidFill>
                  <a:srgbClr val="000000"/>
                </a:solidFill>
                <a:latin typeface="HK Grotesk"/>
                <a:ea typeface="HK Grotesk"/>
                <a:cs typeface="HK Grotesk"/>
                <a:sym typeface="HK Grotesk"/>
              </a:rPr>
              <a:t>• Programme 3 pour débuter</a:t>
            </a:r>
          </a:p>
          <a:p>
            <a:pPr algn="l" marL="0" indent="0" lvl="0">
              <a:lnSpc>
                <a:spcPts val="2520"/>
              </a:lnSpc>
              <a:spcBef>
                <a:spcPct val="0"/>
              </a:spcBef>
            </a:pPr>
            <a:r>
              <a:rPr lang="en-US" sz="1800" strike="noStrike" u="none">
                <a:solidFill>
                  <a:srgbClr val="000000"/>
                </a:solidFill>
                <a:latin typeface="HK Grotesk"/>
                <a:ea typeface="HK Grotesk"/>
                <a:cs typeface="HK Grotesk"/>
                <a:sym typeface="HK Grotesk"/>
              </a:rPr>
              <a:t>• Intensité progressive, jamais douloureuse</a:t>
            </a:r>
          </a:p>
          <a:p>
            <a:pPr algn="l" marL="0" indent="0" lvl="0">
              <a:lnSpc>
                <a:spcPts val="2520"/>
              </a:lnSpc>
              <a:spcBef>
                <a:spcPct val="0"/>
              </a:spcBef>
            </a:pPr>
            <a:r>
              <a:rPr lang="en-US" sz="1800" strike="noStrike" u="none">
                <a:solidFill>
                  <a:srgbClr val="000000"/>
                </a:solidFill>
                <a:latin typeface="HK Grotesk"/>
                <a:ea typeface="HK Grotesk"/>
                <a:cs typeface="HK Grotesk"/>
                <a:sym typeface="HK Grotesk"/>
              </a:rPr>
              <a:t>• Électrodes bien positionnées</a:t>
            </a:r>
          </a:p>
        </p:txBody>
      </p:sp>
      <p:sp>
        <p:nvSpPr>
          <p:cNvPr name="TextBox 18" id="18"/>
          <p:cNvSpPr txBox="true"/>
          <p:nvPr/>
        </p:nvSpPr>
        <p:spPr>
          <a:xfrm rot="0">
            <a:off x="1428750" y="6619875"/>
            <a:ext cx="8572500" cy="1054100"/>
          </a:xfrm>
          <a:prstGeom prst="rect">
            <a:avLst/>
          </a:prstGeom>
        </p:spPr>
        <p:txBody>
          <a:bodyPr anchor="t" rtlCol="false" tIns="0" lIns="0" bIns="0" rIns="0">
            <a:spAutoFit/>
          </a:bodyPr>
          <a:lstStyle/>
          <a:p>
            <a:pPr algn="l" marL="0" indent="0" lvl="0">
              <a:lnSpc>
                <a:spcPts val="2800"/>
              </a:lnSpc>
              <a:spcBef>
                <a:spcPct val="0"/>
              </a:spcBef>
            </a:pPr>
            <a:r>
              <a:rPr lang="en-US" sz="2000" strike="noStrike" u="none">
                <a:solidFill>
                  <a:srgbClr val="1D7144"/>
                </a:solidFill>
                <a:latin typeface="HK Grotesk"/>
                <a:ea typeface="HK Grotesk"/>
                <a:cs typeface="HK Grotesk"/>
                <a:sym typeface="HK Grotesk"/>
              </a:rPr>
              <a:t>Nous espérons que ce dispositif vous accompagnera au mieux tout au long de votre participation à l'étude EndoDoute et nous vous souhaitons une excellente utilisation de votre kit.</a:t>
            </a:r>
          </a:p>
        </p:txBody>
      </p:sp>
    </p:spTree>
  </p:cSld>
  <p:clrMapOvr>
    <a:masterClrMapping/>
  </p:clrMapOvr>
</p:sld>
</file>

<file path=ppt/slides/slide26.xml><?xml version="1.0" encoding="utf-8"?>
<p:sld xmlns:p="http://schemas.openxmlformats.org/presentationml/2006/main" xmlns:a="http://schemas.openxmlformats.org/drawingml/2006/main">
  <p:cSld>
    <p:bg>
      <p:bgPr>
        <a:solidFill>
          <a:srgbClr val="F5F5EF"/>
        </a:solidFill>
      </p:bgPr>
    </p:bg>
    <p:spTree>
      <p:nvGrpSpPr>
        <p:cNvPr id="1" name=""/>
        <p:cNvGrpSpPr/>
        <p:nvPr/>
      </p:nvGrpSpPr>
      <p:grpSpPr>
        <a:xfrm>
          <a:off x="0" y="0"/>
          <a:ext cx="0" cy="0"/>
          <a:chOff x="0" y="0"/>
          <a:chExt cx="0" cy="0"/>
        </a:xfrm>
      </p:grpSpPr>
      <p:grpSp>
        <p:nvGrpSpPr>
          <p:cNvPr name="Group 2" id="2"/>
          <p:cNvGrpSpPr/>
          <p:nvPr/>
        </p:nvGrpSpPr>
        <p:grpSpPr>
          <a:xfrm rot="0">
            <a:off x="5753100" y="809625"/>
            <a:ext cx="9515475" cy="219075"/>
            <a:chOff x="0" y="0"/>
            <a:chExt cx="12687300" cy="292100"/>
          </a:xfrm>
        </p:grpSpPr>
        <p:sp>
          <p:nvSpPr>
            <p:cNvPr name="Freeform 3" id="3"/>
            <p:cNvSpPr/>
            <p:nvPr/>
          </p:nvSpPr>
          <p:spPr>
            <a:xfrm flipH="false" flipV="false" rot="0">
              <a:off x="0" y="0"/>
              <a:ext cx="12687300" cy="292100"/>
            </a:xfrm>
            <a:custGeom>
              <a:avLst/>
              <a:gdLst/>
              <a:ahLst/>
              <a:cxnLst/>
              <a:rect r="r" b="b" t="t" l="l"/>
              <a:pathLst>
                <a:path h="292100" w="12687300">
                  <a:moveTo>
                    <a:pt x="0" y="0"/>
                  </a:moveTo>
                  <a:lnTo>
                    <a:pt x="12687300" y="0"/>
                  </a:lnTo>
                  <a:lnTo>
                    <a:pt x="12687300" y="292100"/>
                  </a:lnTo>
                  <a:lnTo>
                    <a:pt x="0" y="292100"/>
                  </a:lnTo>
                  <a:close/>
                </a:path>
              </a:pathLst>
            </a:custGeom>
            <a:solidFill>
              <a:srgbClr val="000000"/>
            </a:solidFill>
          </p:spPr>
        </p:sp>
      </p:grpSp>
      <p:grpSp>
        <p:nvGrpSpPr>
          <p:cNvPr name="Group 4" id="4"/>
          <p:cNvGrpSpPr/>
          <p:nvPr/>
        </p:nvGrpSpPr>
        <p:grpSpPr>
          <a:xfrm rot="0">
            <a:off x="0" y="9144000"/>
            <a:ext cx="5753100" cy="1143000"/>
            <a:chOff x="0" y="0"/>
            <a:chExt cx="7670800" cy="1524000"/>
          </a:xfrm>
        </p:grpSpPr>
        <p:sp>
          <p:nvSpPr>
            <p:cNvPr name="Freeform 5" id="5"/>
            <p:cNvSpPr/>
            <p:nvPr/>
          </p:nvSpPr>
          <p:spPr>
            <a:xfrm flipH="false" flipV="false" rot="0">
              <a:off x="0" y="0"/>
              <a:ext cx="7670800" cy="1524000"/>
            </a:xfrm>
            <a:custGeom>
              <a:avLst/>
              <a:gdLst/>
              <a:ahLst/>
              <a:cxnLst/>
              <a:rect r="r" b="b" t="t" l="l"/>
              <a:pathLst>
                <a:path h="1524000" w="7670800">
                  <a:moveTo>
                    <a:pt x="0" y="0"/>
                  </a:moveTo>
                  <a:lnTo>
                    <a:pt x="7670800" y="0"/>
                  </a:lnTo>
                  <a:lnTo>
                    <a:pt x="7670800" y="1524000"/>
                  </a:lnTo>
                  <a:lnTo>
                    <a:pt x="0" y="1524000"/>
                  </a:lnTo>
                  <a:close/>
                </a:path>
              </a:pathLst>
            </a:custGeom>
            <a:solidFill>
              <a:srgbClr val="1D7144"/>
            </a:solidFill>
          </p:spPr>
        </p:sp>
      </p:grpSp>
      <p:grpSp>
        <p:nvGrpSpPr>
          <p:cNvPr name="Group 6" id="6"/>
          <p:cNvGrpSpPr/>
          <p:nvPr/>
        </p:nvGrpSpPr>
        <p:grpSpPr>
          <a:xfrm rot="0">
            <a:off x="5743575" y="9144000"/>
            <a:ext cx="6858000" cy="1143000"/>
            <a:chOff x="0" y="0"/>
            <a:chExt cx="9144000" cy="1524000"/>
          </a:xfrm>
        </p:grpSpPr>
        <p:sp>
          <p:nvSpPr>
            <p:cNvPr name="Freeform 7" id="7"/>
            <p:cNvSpPr/>
            <p:nvPr/>
          </p:nvSpPr>
          <p:spPr>
            <a:xfrm flipH="false" flipV="false" rot="0">
              <a:off x="0" y="0"/>
              <a:ext cx="9144000" cy="1524000"/>
            </a:xfrm>
            <a:custGeom>
              <a:avLst/>
              <a:gdLst/>
              <a:ahLst/>
              <a:cxnLst/>
              <a:rect r="r" b="b" t="t" l="l"/>
              <a:pathLst>
                <a:path h="1524000" w="9144000">
                  <a:moveTo>
                    <a:pt x="0" y="0"/>
                  </a:moveTo>
                  <a:lnTo>
                    <a:pt x="9144000" y="0"/>
                  </a:lnTo>
                  <a:lnTo>
                    <a:pt x="9144000" y="1524000"/>
                  </a:lnTo>
                  <a:lnTo>
                    <a:pt x="0" y="1524000"/>
                  </a:lnTo>
                  <a:close/>
                </a:path>
              </a:pathLst>
            </a:custGeom>
            <a:solidFill>
              <a:srgbClr val="76DD94"/>
            </a:solidFill>
          </p:spPr>
        </p:sp>
      </p:grpSp>
      <p:grpSp>
        <p:nvGrpSpPr>
          <p:cNvPr name="Group 8" id="8"/>
          <p:cNvGrpSpPr/>
          <p:nvPr/>
        </p:nvGrpSpPr>
        <p:grpSpPr>
          <a:xfrm rot="0">
            <a:off x="12592050" y="9144000"/>
            <a:ext cx="5695950" cy="1143000"/>
            <a:chOff x="0" y="0"/>
            <a:chExt cx="7594600" cy="1524000"/>
          </a:xfrm>
        </p:grpSpPr>
        <p:sp>
          <p:nvSpPr>
            <p:cNvPr name="Freeform 9" id="9"/>
            <p:cNvSpPr/>
            <p:nvPr/>
          </p:nvSpPr>
          <p:spPr>
            <a:xfrm flipH="false" flipV="false" rot="0">
              <a:off x="0" y="0"/>
              <a:ext cx="7594600" cy="1524000"/>
            </a:xfrm>
            <a:custGeom>
              <a:avLst/>
              <a:gdLst/>
              <a:ahLst/>
              <a:cxnLst/>
              <a:rect r="r" b="b" t="t" l="l"/>
              <a:pathLst>
                <a:path h="1524000" w="7594600">
                  <a:moveTo>
                    <a:pt x="0" y="0"/>
                  </a:moveTo>
                  <a:lnTo>
                    <a:pt x="7594600" y="0"/>
                  </a:lnTo>
                  <a:lnTo>
                    <a:pt x="7594600" y="1524000"/>
                  </a:lnTo>
                  <a:lnTo>
                    <a:pt x="0" y="1524000"/>
                  </a:lnTo>
                  <a:close/>
                </a:path>
              </a:pathLst>
            </a:custGeom>
            <a:solidFill>
              <a:srgbClr val="005CE6"/>
            </a:solidFill>
          </p:spPr>
        </p:sp>
      </p:grpSp>
      <p:sp>
        <p:nvSpPr>
          <p:cNvPr name="TextBox 10" id="10"/>
          <p:cNvSpPr txBox="true"/>
          <p:nvPr/>
        </p:nvSpPr>
        <p:spPr>
          <a:xfrm rot="0">
            <a:off x="1028700" y="885825"/>
            <a:ext cx="4733925" cy="219075"/>
          </a:xfrm>
          <a:prstGeom prst="rect">
            <a:avLst/>
          </a:prstGeom>
        </p:spPr>
        <p:txBody>
          <a:bodyPr anchor="t" rtlCol="false" tIns="0" lIns="0" bIns="0" rIns="0">
            <a:spAutoFit/>
          </a:bodyPr>
          <a:lstStyle/>
          <a:p>
            <a:pPr algn="l" marL="0" indent="0" lvl="0">
              <a:lnSpc>
                <a:spcPts val="1620"/>
              </a:lnSpc>
              <a:spcBef>
                <a:spcPct val="0"/>
              </a:spcBef>
            </a:pPr>
            <a:r>
              <a:rPr lang="en-US" sz="1350" strike="noStrike" u="none">
                <a:solidFill>
                  <a:srgbClr val="000000"/>
                </a:solidFill>
                <a:latin typeface="Poppins"/>
                <a:ea typeface="Poppins"/>
                <a:cs typeface="Poppins"/>
                <a:sym typeface="Poppins"/>
              </a:rPr>
              <a:t>ÉTUDE ENDODOUTE — FINALISATION</a:t>
            </a:r>
          </a:p>
        </p:txBody>
      </p:sp>
      <p:sp>
        <p:nvSpPr>
          <p:cNvPr name="TextBox 11" id="11"/>
          <p:cNvSpPr txBox="true"/>
          <p:nvPr/>
        </p:nvSpPr>
        <p:spPr>
          <a:xfrm rot="0">
            <a:off x="1428750" y="1876425"/>
            <a:ext cx="8572500" cy="657225"/>
          </a:xfrm>
          <a:prstGeom prst="rect">
            <a:avLst/>
          </a:prstGeom>
        </p:spPr>
        <p:txBody>
          <a:bodyPr anchor="t" rtlCol="false" tIns="0" lIns="0" bIns="0" rIns="0">
            <a:spAutoFit/>
          </a:bodyPr>
          <a:lstStyle/>
          <a:p>
            <a:pPr algn="l" marL="0" indent="0" lvl="0">
              <a:lnSpc>
                <a:spcPts val="4948"/>
              </a:lnSpc>
              <a:spcBef>
                <a:spcPct val="0"/>
              </a:spcBef>
            </a:pPr>
            <a:r>
              <a:rPr lang="en-US" sz="4124" strike="noStrike" u="none">
                <a:solidFill>
                  <a:srgbClr val="000000"/>
                </a:solidFill>
                <a:latin typeface="Poppins"/>
                <a:ea typeface="Poppins"/>
                <a:cs typeface="Poppins"/>
                <a:sym typeface="Poppins"/>
              </a:rPr>
              <a:t>Consentement et randomisation</a:t>
            </a:r>
          </a:p>
        </p:txBody>
      </p:sp>
      <p:sp>
        <p:nvSpPr>
          <p:cNvPr name="TextBox 12" id="12"/>
          <p:cNvSpPr txBox="true"/>
          <p:nvPr/>
        </p:nvSpPr>
        <p:spPr>
          <a:xfrm rot="0">
            <a:off x="1428750" y="2743200"/>
            <a:ext cx="4762500" cy="257175"/>
          </a:xfrm>
          <a:prstGeom prst="rect">
            <a:avLst/>
          </a:prstGeom>
        </p:spPr>
        <p:txBody>
          <a:bodyPr anchor="t" rtlCol="false" tIns="0" lIns="0" bIns="0" rIns="0">
            <a:spAutoFit/>
          </a:bodyPr>
          <a:lstStyle/>
          <a:p>
            <a:pPr algn="l" marL="0" indent="0" lvl="0">
              <a:lnSpc>
                <a:spcPts val="1919"/>
              </a:lnSpc>
              <a:spcBef>
                <a:spcPct val="0"/>
              </a:spcBef>
            </a:pPr>
            <a:r>
              <a:rPr lang="en-US" sz="1599" strike="noStrike" u="none">
                <a:solidFill>
                  <a:srgbClr val="1D7144"/>
                </a:solidFill>
                <a:latin typeface="Poppins"/>
                <a:ea typeface="Poppins"/>
                <a:cs typeface="Poppins"/>
                <a:sym typeface="Poppins"/>
              </a:rPr>
              <a:t>CONSENTEMENT ÉCLAIRÉ</a:t>
            </a:r>
          </a:p>
        </p:txBody>
      </p:sp>
      <p:sp>
        <p:nvSpPr>
          <p:cNvPr name="TextBox 13" id="13"/>
          <p:cNvSpPr txBox="true"/>
          <p:nvPr/>
        </p:nvSpPr>
        <p:spPr>
          <a:xfrm rot="0">
            <a:off x="1428750" y="3009900"/>
            <a:ext cx="7143750" cy="935355"/>
          </a:xfrm>
          <a:prstGeom prst="rect">
            <a:avLst/>
          </a:prstGeom>
        </p:spPr>
        <p:txBody>
          <a:bodyPr anchor="t" rtlCol="false" tIns="0" lIns="0" bIns="0" rIns="0">
            <a:spAutoFit/>
          </a:bodyPr>
          <a:lstStyle/>
          <a:p>
            <a:pPr algn="l" marL="0" indent="0" lvl="0">
              <a:lnSpc>
                <a:spcPts val="2520"/>
              </a:lnSpc>
              <a:spcBef>
                <a:spcPct val="0"/>
              </a:spcBef>
            </a:pPr>
            <a:r>
              <a:rPr lang="en-US" sz="1800" strike="noStrike" u="none">
                <a:solidFill>
                  <a:srgbClr val="000000"/>
                </a:solidFill>
                <a:latin typeface="HK Grotesk"/>
                <a:ea typeface="HK Grotesk"/>
                <a:cs typeface="HK Grotesk"/>
                <a:sym typeface="HK Grotesk"/>
              </a:rPr>
              <a:t>Pour finaliser votre participation à l'étude EndoDoute, nous vous demanderons de lire attentivement puis de compléter un formulaire de consentement éclairé, daté et signé.</a:t>
            </a:r>
          </a:p>
        </p:txBody>
      </p:sp>
      <p:sp>
        <p:nvSpPr>
          <p:cNvPr name="TextBox 14" id="14"/>
          <p:cNvSpPr txBox="true"/>
          <p:nvPr/>
        </p:nvSpPr>
        <p:spPr>
          <a:xfrm rot="0">
            <a:off x="1428750" y="4171950"/>
            <a:ext cx="4762500" cy="257175"/>
          </a:xfrm>
          <a:prstGeom prst="rect">
            <a:avLst/>
          </a:prstGeom>
        </p:spPr>
        <p:txBody>
          <a:bodyPr anchor="t" rtlCol="false" tIns="0" lIns="0" bIns="0" rIns="0">
            <a:spAutoFit/>
          </a:bodyPr>
          <a:lstStyle/>
          <a:p>
            <a:pPr algn="l" marL="0" indent="0" lvl="0">
              <a:lnSpc>
                <a:spcPts val="1919"/>
              </a:lnSpc>
              <a:spcBef>
                <a:spcPct val="0"/>
              </a:spcBef>
            </a:pPr>
            <a:r>
              <a:rPr lang="en-US" sz="1599" strike="noStrike" u="none">
                <a:solidFill>
                  <a:srgbClr val="1D7144"/>
                </a:solidFill>
                <a:latin typeface="Poppins"/>
                <a:ea typeface="Poppins"/>
                <a:cs typeface="Poppins"/>
                <a:sym typeface="Poppins"/>
              </a:rPr>
              <a:t>RANDOMISATION</a:t>
            </a:r>
          </a:p>
        </p:txBody>
      </p:sp>
      <p:sp>
        <p:nvSpPr>
          <p:cNvPr name="TextBox 15" id="15"/>
          <p:cNvSpPr txBox="true"/>
          <p:nvPr/>
        </p:nvSpPr>
        <p:spPr>
          <a:xfrm rot="0">
            <a:off x="1428750" y="4438650"/>
            <a:ext cx="7143750" cy="2821305"/>
          </a:xfrm>
          <a:prstGeom prst="rect">
            <a:avLst/>
          </a:prstGeom>
        </p:spPr>
        <p:txBody>
          <a:bodyPr anchor="t" rtlCol="false" tIns="0" lIns="0" bIns="0" rIns="0">
            <a:spAutoFit/>
          </a:bodyPr>
          <a:lstStyle/>
          <a:p>
            <a:pPr algn="l" marL="0" indent="0" lvl="0">
              <a:lnSpc>
                <a:spcPts val="2520"/>
              </a:lnSpc>
              <a:spcBef>
                <a:spcPct val="0"/>
              </a:spcBef>
            </a:pPr>
            <a:r>
              <a:rPr lang="en-US" sz="1800" strike="noStrike" u="none">
                <a:solidFill>
                  <a:srgbClr val="000000"/>
                </a:solidFill>
                <a:latin typeface="HK Grotesk"/>
                <a:ea typeface="HK Grotesk"/>
                <a:cs typeface="HK Grotesk"/>
                <a:sym typeface="HK Grotesk"/>
              </a:rPr>
              <a:t>Une fois votre inclusion validée, vous serez randomisée, c'est-à-dire répartie de manière aléatoire dans l'un des deux groupes :</a:t>
            </a:r>
          </a:p>
          <a:p>
            <a:pPr algn="l" marL="0" indent="0" lvl="0">
              <a:lnSpc>
                <a:spcPts val="2520"/>
              </a:lnSpc>
              <a:spcBef>
                <a:spcPct val="0"/>
              </a:spcBef>
            </a:pPr>
          </a:p>
          <a:p>
            <a:pPr algn="l" marL="0" indent="0" lvl="0">
              <a:lnSpc>
                <a:spcPts val="2520"/>
              </a:lnSpc>
              <a:spcBef>
                <a:spcPct val="0"/>
              </a:spcBef>
            </a:pPr>
            <a:r>
              <a:rPr lang="en-US" sz="1800" strike="noStrike" u="none">
                <a:solidFill>
                  <a:srgbClr val="000000"/>
                </a:solidFill>
                <a:latin typeface="HK Grotesk"/>
                <a:ea typeface="HK Grotesk"/>
                <a:cs typeface="HK Grotesk"/>
                <a:sym typeface="HK Grotesk"/>
              </a:rPr>
              <a:t>• Kit EndoDoute remis dès votre inclusion (J0)</a:t>
            </a:r>
          </a:p>
          <a:p>
            <a:pPr algn="l" marL="0" indent="0" lvl="0">
              <a:lnSpc>
                <a:spcPts val="2520"/>
              </a:lnSpc>
              <a:spcBef>
                <a:spcPct val="0"/>
              </a:spcBef>
            </a:pPr>
            <a:r>
              <a:rPr lang="en-US" sz="1800" strike="noStrike" u="none">
                <a:solidFill>
                  <a:srgbClr val="000000"/>
                </a:solidFill>
                <a:latin typeface="HK Grotesk"/>
                <a:ea typeface="HK Grotesk"/>
                <a:cs typeface="HK Grotesk"/>
                <a:sym typeface="HK Grotesk"/>
              </a:rPr>
              <a:t>• Kit EndoDoute remis après 90 jours de suivi (J90)</a:t>
            </a:r>
          </a:p>
          <a:p>
            <a:pPr algn="l" marL="0" indent="0" lvl="0">
              <a:lnSpc>
                <a:spcPts val="2520"/>
              </a:lnSpc>
              <a:spcBef>
                <a:spcPct val="0"/>
              </a:spcBef>
            </a:pPr>
          </a:p>
          <a:p>
            <a:pPr algn="l" marL="0" indent="0" lvl="0">
              <a:lnSpc>
                <a:spcPts val="2520"/>
              </a:lnSpc>
              <a:spcBef>
                <a:spcPct val="0"/>
              </a:spcBef>
            </a:pPr>
            <a:r>
              <a:rPr lang="en-US" sz="1800" strike="noStrike" u="none">
                <a:solidFill>
                  <a:srgbClr val="000000"/>
                </a:solidFill>
                <a:latin typeface="HK Grotesk"/>
                <a:ea typeface="HK Grotesk"/>
                <a:cs typeface="HK Grotesk"/>
                <a:sym typeface="HK Grotesk"/>
              </a:rPr>
              <a:t>Cette répartition aléatoire est indispensable pour garantir la qualité scientifique de la recherche et permettre une comparaison objective des résultats.</a:t>
            </a:r>
          </a:p>
        </p:txBody>
      </p:sp>
    </p:spTree>
  </p:cSld>
  <p:clrMapOvr>
    <a:masterClrMapping/>
  </p:clrMapOvr>
</p:sld>
</file>

<file path=ppt/slides/slide27.xml><?xml version="1.0" encoding="utf-8"?>
<p:sld xmlns:p="http://schemas.openxmlformats.org/presentationml/2006/main" xmlns:a="http://schemas.openxmlformats.org/drawingml/2006/main">
  <p:cSld>
    <p:bg>
      <p:bgPr>
        <a:solidFill>
          <a:srgbClr val="F5F5EF"/>
        </a:solidFill>
      </p:bgPr>
    </p:bg>
    <p:spTree>
      <p:nvGrpSpPr>
        <p:cNvPr id="1" name=""/>
        <p:cNvGrpSpPr/>
        <p:nvPr/>
      </p:nvGrpSpPr>
      <p:grpSpPr>
        <a:xfrm>
          <a:off x="0" y="0"/>
          <a:ext cx="0" cy="0"/>
          <a:chOff x="0" y="0"/>
          <a:chExt cx="0" cy="0"/>
        </a:xfrm>
      </p:grpSpPr>
      <p:grpSp>
        <p:nvGrpSpPr>
          <p:cNvPr name="Group 2" id="2"/>
          <p:cNvGrpSpPr/>
          <p:nvPr/>
        </p:nvGrpSpPr>
        <p:grpSpPr>
          <a:xfrm rot="0">
            <a:off x="5753100" y="809625"/>
            <a:ext cx="9515475" cy="219075"/>
            <a:chOff x="0" y="0"/>
            <a:chExt cx="12687300" cy="292100"/>
          </a:xfrm>
        </p:grpSpPr>
        <p:sp>
          <p:nvSpPr>
            <p:cNvPr name="Freeform 3" id="3"/>
            <p:cNvSpPr/>
            <p:nvPr/>
          </p:nvSpPr>
          <p:spPr>
            <a:xfrm flipH="false" flipV="false" rot="0">
              <a:off x="0" y="0"/>
              <a:ext cx="12687300" cy="292100"/>
            </a:xfrm>
            <a:custGeom>
              <a:avLst/>
              <a:gdLst/>
              <a:ahLst/>
              <a:cxnLst/>
              <a:rect r="r" b="b" t="t" l="l"/>
              <a:pathLst>
                <a:path h="292100" w="12687300">
                  <a:moveTo>
                    <a:pt x="0" y="0"/>
                  </a:moveTo>
                  <a:lnTo>
                    <a:pt x="12687300" y="0"/>
                  </a:lnTo>
                  <a:lnTo>
                    <a:pt x="12687300" y="292100"/>
                  </a:lnTo>
                  <a:lnTo>
                    <a:pt x="0" y="292100"/>
                  </a:lnTo>
                  <a:close/>
                </a:path>
              </a:pathLst>
            </a:custGeom>
            <a:solidFill>
              <a:srgbClr val="000000"/>
            </a:solidFill>
          </p:spPr>
        </p:sp>
      </p:grpSp>
      <p:grpSp>
        <p:nvGrpSpPr>
          <p:cNvPr name="Group 4" id="4"/>
          <p:cNvGrpSpPr/>
          <p:nvPr/>
        </p:nvGrpSpPr>
        <p:grpSpPr>
          <a:xfrm rot="0">
            <a:off x="0" y="9144000"/>
            <a:ext cx="5753100" cy="1143000"/>
            <a:chOff x="0" y="0"/>
            <a:chExt cx="7670800" cy="1524000"/>
          </a:xfrm>
        </p:grpSpPr>
        <p:sp>
          <p:nvSpPr>
            <p:cNvPr name="Freeform 5" id="5"/>
            <p:cNvSpPr/>
            <p:nvPr/>
          </p:nvSpPr>
          <p:spPr>
            <a:xfrm flipH="false" flipV="false" rot="0">
              <a:off x="0" y="0"/>
              <a:ext cx="7670800" cy="1524000"/>
            </a:xfrm>
            <a:custGeom>
              <a:avLst/>
              <a:gdLst/>
              <a:ahLst/>
              <a:cxnLst/>
              <a:rect r="r" b="b" t="t" l="l"/>
              <a:pathLst>
                <a:path h="1524000" w="7670800">
                  <a:moveTo>
                    <a:pt x="0" y="0"/>
                  </a:moveTo>
                  <a:lnTo>
                    <a:pt x="7670800" y="0"/>
                  </a:lnTo>
                  <a:lnTo>
                    <a:pt x="7670800" y="1524000"/>
                  </a:lnTo>
                  <a:lnTo>
                    <a:pt x="0" y="1524000"/>
                  </a:lnTo>
                  <a:close/>
                </a:path>
              </a:pathLst>
            </a:custGeom>
            <a:solidFill>
              <a:srgbClr val="1D7144"/>
            </a:solidFill>
          </p:spPr>
        </p:sp>
      </p:grpSp>
      <p:grpSp>
        <p:nvGrpSpPr>
          <p:cNvPr name="Group 6" id="6"/>
          <p:cNvGrpSpPr/>
          <p:nvPr/>
        </p:nvGrpSpPr>
        <p:grpSpPr>
          <a:xfrm rot="0">
            <a:off x="5743575" y="9144000"/>
            <a:ext cx="6858000" cy="1143000"/>
            <a:chOff x="0" y="0"/>
            <a:chExt cx="9144000" cy="1524000"/>
          </a:xfrm>
        </p:grpSpPr>
        <p:sp>
          <p:nvSpPr>
            <p:cNvPr name="Freeform 7" id="7"/>
            <p:cNvSpPr/>
            <p:nvPr/>
          </p:nvSpPr>
          <p:spPr>
            <a:xfrm flipH="false" flipV="false" rot="0">
              <a:off x="0" y="0"/>
              <a:ext cx="9144000" cy="1524000"/>
            </a:xfrm>
            <a:custGeom>
              <a:avLst/>
              <a:gdLst/>
              <a:ahLst/>
              <a:cxnLst/>
              <a:rect r="r" b="b" t="t" l="l"/>
              <a:pathLst>
                <a:path h="1524000" w="9144000">
                  <a:moveTo>
                    <a:pt x="0" y="0"/>
                  </a:moveTo>
                  <a:lnTo>
                    <a:pt x="9144000" y="0"/>
                  </a:lnTo>
                  <a:lnTo>
                    <a:pt x="9144000" y="1524000"/>
                  </a:lnTo>
                  <a:lnTo>
                    <a:pt x="0" y="1524000"/>
                  </a:lnTo>
                  <a:close/>
                </a:path>
              </a:pathLst>
            </a:custGeom>
            <a:solidFill>
              <a:srgbClr val="76DD94"/>
            </a:solidFill>
          </p:spPr>
        </p:sp>
      </p:grpSp>
      <p:grpSp>
        <p:nvGrpSpPr>
          <p:cNvPr name="Group 8" id="8"/>
          <p:cNvGrpSpPr/>
          <p:nvPr/>
        </p:nvGrpSpPr>
        <p:grpSpPr>
          <a:xfrm rot="0">
            <a:off x="12592050" y="9144000"/>
            <a:ext cx="5695950" cy="1143000"/>
            <a:chOff x="0" y="0"/>
            <a:chExt cx="7594600" cy="1524000"/>
          </a:xfrm>
        </p:grpSpPr>
        <p:sp>
          <p:nvSpPr>
            <p:cNvPr name="Freeform 9" id="9"/>
            <p:cNvSpPr/>
            <p:nvPr/>
          </p:nvSpPr>
          <p:spPr>
            <a:xfrm flipH="false" flipV="false" rot="0">
              <a:off x="0" y="0"/>
              <a:ext cx="7594600" cy="1524000"/>
            </a:xfrm>
            <a:custGeom>
              <a:avLst/>
              <a:gdLst/>
              <a:ahLst/>
              <a:cxnLst/>
              <a:rect r="r" b="b" t="t" l="l"/>
              <a:pathLst>
                <a:path h="1524000" w="7594600">
                  <a:moveTo>
                    <a:pt x="0" y="0"/>
                  </a:moveTo>
                  <a:lnTo>
                    <a:pt x="7594600" y="0"/>
                  </a:lnTo>
                  <a:lnTo>
                    <a:pt x="7594600" y="1524000"/>
                  </a:lnTo>
                  <a:lnTo>
                    <a:pt x="0" y="1524000"/>
                  </a:lnTo>
                  <a:close/>
                </a:path>
              </a:pathLst>
            </a:custGeom>
            <a:solidFill>
              <a:srgbClr val="005CE6"/>
            </a:solidFill>
          </p:spPr>
        </p:sp>
      </p:grpSp>
      <p:sp>
        <p:nvSpPr>
          <p:cNvPr name="TextBox 10" id="10"/>
          <p:cNvSpPr txBox="true"/>
          <p:nvPr/>
        </p:nvSpPr>
        <p:spPr>
          <a:xfrm rot="0">
            <a:off x="1028700" y="885825"/>
            <a:ext cx="4733925" cy="219075"/>
          </a:xfrm>
          <a:prstGeom prst="rect">
            <a:avLst/>
          </a:prstGeom>
        </p:spPr>
        <p:txBody>
          <a:bodyPr anchor="t" rtlCol="false" tIns="0" lIns="0" bIns="0" rIns="0">
            <a:spAutoFit/>
          </a:bodyPr>
          <a:lstStyle/>
          <a:p>
            <a:pPr algn="l" marL="0" indent="0" lvl="0">
              <a:lnSpc>
                <a:spcPts val="1620"/>
              </a:lnSpc>
              <a:spcBef>
                <a:spcPct val="0"/>
              </a:spcBef>
            </a:pPr>
            <a:r>
              <a:rPr lang="en-US" sz="1350" strike="noStrike" u="none">
                <a:solidFill>
                  <a:srgbClr val="000000"/>
                </a:solidFill>
                <a:latin typeface="Poppins"/>
                <a:ea typeface="Poppins"/>
                <a:cs typeface="Poppins"/>
                <a:sym typeface="Poppins"/>
              </a:rPr>
              <a:t>ÉTUDE ENDODOUTE — FINALISATION</a:t>
            </a:r>
          </a:p>
        </p:txBody>
      </p:sp>
      <p:sp>
        <p:nvSpPr>
          <p:cNvPr name="TextBox 11" id="11"/>
          <p:cNvSpPr txBox="true"/>
          <p:nvPr/>
        </p:nvSpPr>
        <p:spPr>
          <a:xfrm rot="0">
            <a:off x="5334000" y="2047875"/>
            <a:ext cx="7620000" cy="809625"/>
          </a:xfrm>
          <a:prstGeom prst="rect">
            <a:avLst/>
          </a:prstGeom>
        </p:spPr>
        <p:txBody>
          <a:bodyPr anchor="t" rtlCol="false" tIns="0" lIns="0" bIns="0" rIns="0">
            <a:spAutoFit/>
          </a:bodyPr>
          <a:lstStyle/>
          <a:p>
            <a:pPr algn="ctr" marL="0" indent="0" lvl="0">
              <a:lnSpc>
                <a:spcPts val="6072"/>
              </a:lnSpc>
              <a:spcBef>
                <a:spcPct val="0"/>
              </a:spcBef>
            </a:pPr>
            <a:r>
              <a:rPr lang="en-US" sz="5060" strike="noStrike" u="none">
                <a:solidFill>
                  <a:srgbClr val="1D7144"/>
                </a:solidFill>
                <a:latin typeface="Poppins"/>
                <a:ea typeface="Poppins"/>
                <a:cs typeface="Poppins"/>
                <a:sym typeface="Poppins"/>
              </a:rPr>
              <a:t>Merci !</a:t>
            </a:r>
          </a:p>
        </p:txBody>
      </p:sp>
      <p:sp>
        <p:nvSpPr>
          <p:cNvPr name="TextBox 12" id="12"/>
          <p:cNvSpPr txBox="true"/>
          <p:nvPr/>
        </p:nvSpPr>
        <p:spPr>
          <a:xfrm rot="0">
            <a:off x="3429000" y="3086100"/>
            <a:ext cx="11430000" cy="3074670"/>
          </a:xfrm>
          <a:prstGeom prst="rect">
            <a:avLst/>
          </a:prstGeom>
        </p:spPr>
        <p:txBody>
          <a:bodyPr anchor="t" rtlCol="false" tIns="0" lIns="0" bIns="0" rIns="0">
            <a:spAutoFit/>
          </a:bodyPr>
          <a:lstStyle/>
          <a:p>
            <a:pPr algn="ctr" marL="0" indent="0" lvl="0">
              <a:lnSpc>
                <a:spcPts val="2700"/>
              </a:lnSpc>
              <a:spcBef>
                <a:spcPct val="0"/>
              </a:spcBef>
            </a:pPr>
            <a:r>
              <a:rPr lang="en-US" sz="1800" strike="noStrike" u="none">
                <a:solidFill>
                  <a:srgbClr val="000000"/>
                </a:solidFill>
                <a:latin typeface="HK Grotesk"/>
                <a:ea typeface="HK Grotesk"/>
                <a:cs typeface="HK Grotesk"/>
                <a:sym typeface="HK Grotesk"/>
              </a:rPr>
              <a:t>Nous vous remercions sincèrement pour votre confiance, votre engagement et le temps que vous consacrez à cette étude.</a:t>
            </a:r>
          </a:p>
          <a:p>
            <a:pPr algn="ctr" marL="0" indent="0" lvl="0">
              <a:lnSpc>
                <a:spcPts val="2700"/>
              </a:lnSpc>
              <a:spcBef>
                <a:spcPct val="0"/>
              </a:spcBef>
            </a:pPr>
          </a:p>
          <a:p>
            <a:pPr algn="ctr" marL="0" indent="0" lvl="0">
              <a:lnSpc>
                <a:spcPts val="2700"/>
              </a:lnSpc>
              <a:spcBef>
                <a:spcPct val="0"/>
              </a:spcBef>
            </a:pPr>
            <a:r>
              <a:rPr lang="en-US" sz="1800" strike="noStrike" u="none">
                <a:solidFill>
                  <a:srgbClr val="000000"/>
                </a:solidFill>
                <a:latin typeface="HK Grotesk"/>
                <a:ea typeface="HK Grotesk"/>
                <a:cs typeface="HK Grotesk"/>
                <a:sym typeface="HK Grotesk"/>
              </a:rPr>
              <a:t>Grâce à votre participation, vous contribuez directement à faire progresser la recherche sur les douleurs intimes et sexuelles liées à l'endométriose et à l'adénomyose, afin d'améliorer la prise en charge et la qualité de vie des femmes concernées.</a:t>
            </a:r>
          </a:p>
          <a:p>
            <a:pPr algn="ctr" marL="0" indent="0" lvl="0">
              <a:lnSpc>
                <a:spcPts val="2700"/>
              </a:lnSpc>
              <a:spcBef>
                <a:spcPct val="0"/>
              </a:spcBef>
            </a:pPr>
          </a:p>
          <a:p>
            <a:pPr algn="ctr" marL="0" indent="0" lvl="0">
              <a:lnSpc>
                <a:spcPts val="2700"/>
              </a:lnSpc>
              <a:spcBef>
                <a:spcPct val="0"/>
              </a:spcBef>
            </a:pPr>
            <a:r>
              <a:rPr lang="en-US" sz="1800" strike="noStrike" u="none">
                <a:solidFill>
                  <a:srgbClr val="000000"/>
                </a:solidFill>
                <a:latin typeface="HK Grotesk"/>
                <a:ea typeface="HK Grotesk"/>
                <a:cs typeface="HK Grotesk"/>
                <a:sym typeface="HK Grotesk"/>
              </a:rPr>
              <a:t>Toute l'équipe EndoDoute vous remercie chaleureusement de prendre part à cette aventure scientifique et humaine.</a:t>
            </a:r>
          </a:p>
        </p:txBody>
      </p:sp>
      <p:sp>
        <p:nvSpPr>
          <p:cNvPr name="TextBox 13" id="13"/>
          <p:cNvSpPr txBox="true"/>
          <p:nvPr/>
        </p:nvSpPr>
        <p:spPr>
          <a:xfrm rot="0">
            <a:off x="6762750" y="6648450"/>
            <a:ext cx="4762500" cy="257175"/>
          </a:xfrm>
          <a:prstGeom prst="rect">
            <a:avLst/>
          </a:prstGeom>
        </p:spPr>
        <p:txBody>
          <a:bodyPr anchor="t" rtlCol="false" tIns="0" lIns="0" bIns="0" rIns="0">
            <a:spAutoFit/>
          </a:bodyPr>
          <a:lstStyle/>
          <a:p>
            <a:pPr algn="ctr" marL="0" indent="0" lvl="0">
              <a:lnSpc>
                <a:spcPts val="1919"/>
              </a:lnSpc>
              <a:spcBef>
                <a:spcPct val="0"/>
              </a:spcBef>
            </a:pPr>
            <a:r>
              <a:rPr lang="en-US" sz="1599" strike="noStrike" u="none">
                <a:solidFill>
                  <a:srgbClr val="1D7144"/>
                </a:solidFill>
                <a:latin typeface="Poppins"/>
                <a:ea typeface="Poppins"/>
                <a:cs typeface="Poppins"/>
                <a:sym typeface="Poppins"/>
              </a:rPr>
              <a:t>L'ÉQUIPE ENDODOUTE</a:t>
            </a:r>
          </a:p>
        </p:txBody>
      </p:sp>
      <p:sp>
        <p:nvSpPr>
          <p:cNvPr name="TextBox 14" id="14"/>
          <p:cNvSpPr txBox="true"/>
          <p:nvPr/>
        </p:nvSpPr>
        <p:spPr>
          <a:xfrm rot="0">
            <a:off x="5810250" y="6981825"/>
            <a:ext cx="6667500" cy="1061085"/>
          </a:xfrm>
          <a:prstGeom prst="rect">
            <a:avLst/>
          </a:prstGeom>
        </p:spPr>
        <p:txBody>
          <a:bodyPr anchor="t" rtlCol="false" tIns="0" lIns="0" bIns="0" rIns="0">
            <a:spAutoFit/>
          </a:bodyPr>
          <a:lstStyle/>
          <a:p>
            <a:pPr algn="ctr" marL="0" indent="0" lvl="0">
              <a:lnSpc>
                <a:spcPts val="2880"/>
              </a:lnSpc>
              <a:spcBef>
                <a:spcPct val="0"/>
              </a:spcBef>
            </a:pPr>
            <a:r>
              <a:rPr lang="en-US" sz="1800" strike="noStrike" u="none">
                <a:solidFill>
                  <a:srgbClr val="000000"/>
                </a:solidFill>
                <a:latin typeface="HK Grotesk"/>
                <a:ea typeface="HK Grotesk"/>
                <a:cs typeface="HK Grotesk"/>
                <a:sym typeface="HK Grotesk"/>
              </a:rPr>
              <a:t>Investigatrice Principale : Dr Magalie Benoit</a:t>
            </a:r>
          </a:p>
          <a:p>
            <a:pPr algn="ctr" marL="0" indent="0" lvl="0">
              <a:lnSpc>
                <a:spcPts val="2880"/>
              </a:lnSpc>
              <a:spcBef>
                <a:spcPct val="0"/>
              </a:spcBef>
            </a:pPr>
            <a:r>
              <a:rPr lang="en-US" sz="1800" strike="noStrike" u="none">
                <a:solidFill>
                  <a:srgbClr val="000000"/>
                </a:solidFill>
                <a:latin typeface="HK Grotesk"/>
                <a:ea typeface="HK Grotesk"/>
                <a:cs typeface="HK Grotesk"/>
                <a:sym typeface="HK Grotesk"/>
              </a:rPr>
              <a:t>Coordinatrice de recherche : Gladys Hatchi</a:t>
            </a:r>
          </a:p>
          <a:p>
            <a:pPr algn="ctr" marL="0" indent="0" lvl="0">
              <a:lnSpc>
                <a:spcPts val="2880"/>
              </a:lnSpc>
              <a:spcBef>
                <a:spcPct val="0"/>
              </a:spcBef>
            </a:pPr>
            <a:r>
              <a:rPr lang="en-US" sz="1800" strike="noStrike" u="none">
                <a:solidFill>
                  <a:srgbClr val="000000"/>
                </a:solidFill>
                <a:latin typeface="HK Grotesk"/>
                <a:ea typeface="HK Grotesk"/>
                <a:cs typeface="HK Grotesk"/>
                <a:sym typeface="HK Grotesk"/>
              </a:rPr>
              <a:t>Technicienne de Recherche : Christelle Damien</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5F5EF"/>
        </a:solidFill>
      </p:bgPr>
    </p:bg>
    <p:spTree>
      <p:nvGrpSpPr>
        <p:cNvPr id="1" name=""/>
        <p:cNvGrpSpPr/>
        <p:nvPr/>
      </p:nvGrpSpPr>
      <p:grpSpPr>
        <a:xfrm>
          <a:off x="0" y="0"/>
          <a:ext cx="0" cy="0"/>
          <a:chOff x="0" y="0"/>
          <a:chExt cx="0" cy="0"/>
        </a:xfrm>
      </p:grpSpPr>
      <p:grpSp>
        <p:nvGrpSpPr>
          <p:cNvPr name="Group 2" id="2"/>
          <p:cNvGrpSpPr/>
          <p:nvPr/>
        </p:nvGrpSpPr>
        <p:grpSpPr>
          <a:xfrm rot="0">
            <a:off x="5753224" y="813810"/>
            <a:ext cx="9511178" cy="214890"/>
            <a:chOff x="0" y="0"/>
            <a:chExt cx="25294954" cy="571500"/>
          </a:xfrm>
        </p:grpSpPr>
        <p:sp>
          <p:nvSpPr>
            <p:cNvPr name="Freeform 3" id="3"/>
            <p:cNvSpPr/>
            <p:nvPr/>
          </p:nvSpPr>
          <p:spPr>
            <a:xfrm flipH="false" flipV="false" rot="0">
              <a:off x="0" y="255270"/>
              <a:ext cx="25294954" cy="69850"/>
            </a:xfrm>
            <a:custGeom>
              <a:avLst/>
              <a:gdLst/>
              <a:ahLst/>
              <a:cxnLst/>
              <a:rect r="r" b="b" t="t" l="l"/>
              <a:pathLst>
                <a:path h="69850" w="25294954">
                  <a:moveTo>
                    <a:pt x="25004123" y="0"/>
                  </a:moveTo>
                  <a:lnTo>
                    <a:pt x="0" y="0"/>
                  </a:lnTo>
                  <a:lnTo>
                    <a:pt x="0" y="69850"/>
                  </a:lnTo>
                  <a:lnTo>
                    <a:pt x="25294954" y="69850"/>
                  </a:lnTo>
                  <a:lnTo>
                    <a:pt x="25294954" y="0"/>
                  </a:lnTo>
                  <a:close/>
                </a:path>
              </a:pathLst>
            </a:custGeom>
            <a:solidFill>
              <a:srgbClr val="000000"/>
            </a:solidFill>
          </p:spPr>
        </p:sp>
      </p:grpSp>
      <p:grpSp>
        <p:nvGrpSpPr>
          <p:cNvPr name="Group 4" id="4"/>
          <p:cNvGrpSpPr/>
          <p:nvPr/>
        </p:nvGrpSpPr>
        <p:grpSpPr>
          <a:xfrm rot="0">
            <a:off x="0" y="7504795"/>
            <a:ext cx="5743699" cy="2782205"/>
            <a:chOff x="0" y="0"/>
            <a:chExt cx="1942930" cy="941141"/>
          </a:xfrm>
        </p:grpSpPr>
        <p:sp>
          <p:nvSpPr>
            <p:cNvPr name="Freeform 5" id="5"/>
            <p:cNvSpPr/>
            <p:nvPr/>
          </p:nvSpPr>
          <p:spPr>
            <a:xfrm flipH="false" flipV="false" rot="0">
              <a:off x="0" y="0"/>
              <a:ext cx="1942930" cy="941141"/>
            </a:xfrm>
            <a:custGeom>
              <a:avLst/>
              <a:gdLst/>
              <a:ahLst/>
              <a:cxnLst/>
              <a:rect r="r" b="b" t="t" l="l"/>
              <a:pathLst>
                <a:path h="941141" w="1942930">
                  <a:moveTo>
                    <a:pt x="0" y="0"/>
                  </a:moveTo>
                  <a:lnTo>
                    <a:pt x="1942930" y="0"/>
                  </a:lnTo>
                  <a:lnTo>
                    <a:pt x="1942930" y="941141"/>
                  </a:lnTo>
                  <a:lnTo>
                    <a:pt x="0" y="941141"/>
                  </a:lnTo>
                  <a:close/>
                </a:path>
              </a:pathLst>
            </a:custGeom>
            <a:solidFill>
              <a:srgbClr val="D610D4"/>
            </a:solidFill>
          </p:spPr>
        </p:sp>
      </p:grpSp>
      <p:grpSp>
        <p:nvGrpSpPr>
          <p:cNvPr name="Group 6" id="6"/>
          <p:cNvGrpSpPr/>
          <p:nvPr/>
        </p:nvGrpSpPr>
        <p:grpSpPr>
          <a:xfrm rot="0">
            <a:off x="5743699" y="7504795"/>
            <a:ext cx="6852302" cy="2782205"/>
            <a:chOff x="0" y="0"/>
            <a:chExt cx="2317939" cy="941141"/>
          </a:xfrm>
        </p:grpSpPr>
        <p:sp>
          <p:nvSpPr>
            <p:cNvPr name="Freeform 7" id="7"/>
            <p:cNvSpPr/>
            <p:nvPr/>
          </p:nvSpPr>
          <p:spPr>
            <a:xfrm flipH="false" flipV="false" rot="0">
              <a:off x="0" y="0"/>
              <a:ext cx="2317939" cy="941141"/>
            </a:xfrm>
            <a:custGeom>
              <a:avLst/>
              <a:gdLst/>
              <a:ahLst/>
              <a:cxnLst/>
              <a:rect r="r" b="b" t="t" l="l"/>
              <a:pathLst>
                <a:path h="941141" w="2317939">
                  <a:moveTo>
                    <a:pt x="0" y="0"/>
                  </a:moveTo>
                  <a:lnTo>
                    <a:pt x="2317939" y="0"/>
                  </a:lnTo>
                  <a:lnTo>
                    <a:pt x="2317939" y="941141"/>
                  </a:lnTo>
                  <a:lnTo>
                    <a:pt x="0" y="941141"/>
                  </a:lnTo>
                  <a:close/>
                </a:path>
              </a:pathLst>
            </a:custGeom>
            <a:solidFill>
              <a:srgbClr val="9DC6EC"/>
            </a:solidFill>
          </p:spPr>
        </p:sp>
      </p:grpSp>
      <p:grpSp>
        <p:nvGrpSpPr>
          <p:cNvPr name="Group 8" id="8"/>
          <p:cNvGrpSpPr/>
          <p:nvPr/>
        </p:nvGrpSpPr>
        <p:grpSpPr>
          <a:xfrm rot="0">
            <a:off x="12596002" y="7504795"/>
            <a:ext cx="5691998" cy="2782205"/>
            <a:chOff x="0" y="0"/>
            <a:chExt cx="1925441" cy="941141"/>
          </a:xfrm>
        </p:grpSpPr>
        <p:sp>
          <p:nvSpPr>
            <p:cNvPr name="Freeform 9" id="9"/>
            <p:cNvSpPr/>
            <p:nvPr/>
          </p:nvSpPr>
          <p:spPr>
            <a:xfrm flipH="false" flipV="false" rot="0">
              <a:off x="0" y="0"/>
              <a:ext cx="1925441" cy="941141"/>
            </a:xfrm>
            <a:custGeom>
              <a:avLst/>
              <a:gdLst/>
              <a:ahLst/>
              <a:cxnLst/>
              <a:rect r="r" b="b" t="t" l="l"/>
              <a:pathLst>
                <a:path h="941141" w="1925441">
                  <a:moveTo>
                    <a:pt x="0" y="0"/>
                  </a:moveTo>
                  <a:lnTo>
                    <a:pt x="1925441" y="0"/>
                  </a:lnTo>
                  <a:lnTo>
                    <a:pt x="1925441" y="941141"/>
                  </a:lnTo>
                  <a:lnTo>
                    <a:pt x="0" y="941141"/>
                  </a:lnTo>
                  <a:close/>
                </a:path>
              </a:pathLst>
            </a:custGeom>
            <a:solidFill>
              <a:srgbClr val="005CE6"/>
            </a:solidFill>
          </p:spPr>
        </p:sp>
      </p:grpSp>
      <p:sp>
        <p:nvSpPr>
          <p:cNvPr name="Freeform 10" id="10"/>
          <p:cNvSpPr/>
          <p:nvPr/>
        </p:nvSpPr>
        <p:spPr>
          <a:xfrm flipH="false" flipV="false" rot="5400000">
            <a:off x="12216582" y="5491187"/>
            <a:ext cx="5590404" cy="5101243"/>
          </a:xfrm>
          <a:custGeom>
            <a:avLst/>
            <a:gdLst/>
            <a:ahLst/>
            <a:cxnLst/>
            <a:rect r="r" b="b" t="t" l="l"/>
            <a:pathLst>
              <a:path h="5101243" w="5590404">
                <a:moveTo>
                  <a:pt x="0" y="0"/>
                </a:moveTo>
                <a:lnTo>
                  <a:pt x="5590404" y="0"/>
                </a:lnTo>
                <a:lnTo>
                  <a:pt x="5590404" y="5101243"/>
                </a:lnTo>
                <a:lnTo>
                  <a:pt x="0" y="5101243"/>
                </a:lnTo>
                <a:lnTo>
                  <a:pt x="0" y="0"/>
                </a:lnTo>
                <a:close/>
              </a:path>
            </a:pathLst>
          </a:custGeom>
          <a:blipFill>
            <a:blip r:embed="rId2"/>
            <a:stretch>
              <a:fillRect l="0" t="0" r="0" b="0"/>
            </a:stretch>
          </a:blipFill>
        </p:spPr>
      </p:sp>
      <p:grpSp>
        <p:nvGrpSpPr>
          <p:cNvPr name="Group 11" id="11"/>
          <p:cNvGrpSpPr/>
          <p:nvPr/>
        </p:nvGrpSpPr>
        <p:grpSpPr>
          <a:xfrm rot="0">
            <a:off x="4352597" y="7504795"/>
            <a:ext cx="2782205" cy="2782205"/>
            <a:chOff x="0" y="0"/>
            <a:chExt cx="6350000" cy="6350000"/>
          </a:xfrm>
        </p:grpSpPr>
        <p:sp>
          <p:nvSpPr>
            <p:cNvPr name="Freeform 12" id="12"/>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17318"/>
            </a:solidFill>
          </p:spPr>
        </p:sp>
      </p:grpSp>
      <p:grpSp>
        <p:nvGrpSpPr>
          <p:cNvPr name="Group 13" id="13"/>
          <p:cNvGrpSpPr/>
          <p:nvPr/>
        </p:nvGrpSpPr>
        <p:grpSpPr>
          <a:xfrm rot="0">
            <a:off x="1426197" y="2288381"/>
            <a:ext cx="6823078" cy="3843523"/>
            <a:chOff x="0" y="0"/>
            <a:chExt cx="9097438" cy="5124697"/>
          </a:xfrm>
        </p:grpSpPr>
        <p:sp>
          <p:nvSpPr>
            <p:cNvPr name="TextBox 14" id="14"/>
            <p:cNvSpPr txBox="true"/>
            <p:nvPr/>
          </p:nvSpPr>
          <p:spPr>
            <a:xfrm rot="0">
              <a:off x="0" y="-57150"/>
              <a:ext cx="9097438" cy="3884503"/>
            </a:xfrm>
            <a:prstGeom prst="rect">
              <a:avLst/>
            </a:prstGeom>
          </p:spPr>
          <p:txBody>
            <a:bodyPr anchor="t" rtlCol="false" tIns="0" lIns="0" bIns="0" rIns="0">
              <a:spAutoFit/>
            </a:bodyPr>
            <a:lstStyle/>
            <a:p>
              <a:pPr algn="l" marL="0" indent="0" lvl="0">
                <a:lnSpc>
                  <a:spcPts val="7674"/>
                </a:lnSpc>
              </a:pPr>
              <a:r>
                <a:rPr lang="en-US" b="true" sz="6395">
                  <a:solidFill>
                    <a:srgbClr val="000000"/>
                  </a:solidFill>
                  <a:latin typeface="Poppins Medium"/>
                  <a:ea typeface="Poppins Medium"/>
                  <a:cs typeface="Poppins Medium"/>
                  <a:sym typeface="Poppins Medium"/>
                </a:rPr>
                <a:t>Qu'est-ce qu'une étude randomisée ?</a:t>
              </a:r>
            </a:p>
          </p:txBody>
        </p:sp>
        <p:sp>
          <p:nvSpPr>
            <p:cNvPr name="TextBox 15" id="15"/>
            <p:cNvSpPr txBox="true"/>
            <p:nvPr/>
          </p:nvSpPr>
          <p:spPr>
            <a:xfrm rot="0">
              <a:off x="0" y="4273614"/>
              <a:ext cx="9097438" cy="851083"/>
            </a:xfrm>
            <a:prstGeom prst="rect">
              <a:avLst/>
            </a:prstGeom>
          </p:spPr>
          <p:txBody>
            <a:bodyPr anchor="t" rtlCol="false" tIns="0" lIns="0" bIns="0" rIns="0">
              <a:spAutoFit/>
            </a:bodyPr>
            <a:lstStyle/>
            <a:p>
              <a:pPr algn="l" marL="0" indent="0" lvl="0">
                <a:lnSpc>
                  <a:spcPts val="2518"/>
                </a:lnSpc>
              </a:pPr>
              <a:r>
                <a:rPr lang="en-US" b="true" sz="2098" spc="52">
                  <a:solidFill>
                    <a:srgbClr val="000000"/>
                  </a:solidFill>
                  <a:latin typeface="Poppins Medium"/>
                  <a:ea typeface="Poppins Medium"/>
                  <a:cs typeface="Poppins Medium"/>
                  <a:sym typeface="Poppins Medium"/>
                </a:rPr>
                <a:t>RIGUEUR SCIENTIFIQUE ET MÉTHODE COMPARATIVE</a:t>
              </a:r>
            </a:p>
          </p:txBody>
        </p:sp>
      </p:grpSp>
      <p:sp>
        <p:nvSpPr>
          <p:cNvPr name="TextBox 16" id="16"/>
          <p:cNvSpPr txBox="true"/>
          <p:nvPr/>
        </p:nvSpPr>
        <p:spPr>
          <a:xfrm rot="0">
            <a:off x="1028700" y="804285"/>
            <a:ext cx="4724524" cy="196732"/>
          </a:xfrm>
          <a:prstGeom prst="rect">
            <a:avLst/>
          </a:prstGeom>
        </p:spPr>
        <p:txBody>
          <a:bodyPr anchor="t" rtlCol="false" tIns="0" lIns="0" bIns="0" rIns="0">
            <a:spAutoFit/>
          </a:bodyPr>
          <a:lstStyle/>
          <a:p>
            <a:pPr algn="l" marL="0" indent="0" lvl="0">
              <a:lnSpc>
                <a:spcPts val="1476"/>
              </a:lnSpc>
            </a:pPr>
            <a:r>
              <a:rPr lang="en-US" b="true" sz="1230" spc="86">
                <a:solidFill>
                  <a:srgbClr val="000000"/>
                </a:solidFill>
                <a:latin typeface="Poppins Medium"/>
                <a:ea typeface="Poppins Medium"/>
                <a:cs typeface="Poppins Medium"/>
                <a:sym typeface="Poppins Medium"/>
              </a:rPr>
              <a:t>ÉTUDE ENDODOUTE — RECHERCHE BIOMÉDICALE</a:t>
            </a:r>
          </a:p>
        </p:txBody>
      </p:sp>
      <p:sp>
        <p:nvSpPr>
          <p:cNvPr name="Freeform 17" id="17"/>
          <p:cNvSpPr/>
          <p:nvPr/>
        </p:nvSpPr>
        <p:spPr>
          <a:xfrm flipH="false" flipV="false" rot="-5400000">
            <a:off x="2093505" y="8135245"/>
            <a:ext cx="2928457" cy="1508155"/>
          </a:xfrm>
          <a:custGeom>
            <a:avLst/>
            <a:gdLst/>
            <a:ahLst/>
            <a:cxnLst/>
            <a:rect r="r" b="b" t="t" l="l"/>
            <a:pathLst>
              <a:path h="1508155" w="2928457">
                <a:moveTo>
                  <a:pt x="0" y="0"/>
                </a:moveTo>
                <a:lnTo>
                  <a:pt x="2928456" y="0"/>
                </a:lnTo>
                <a:lnTo>
                  <a:pt x="2928456" y="1508155"/>
                </a:lnTo>
                <a:lnTo>
                  <a:pt x="0" y="1508155"/>
                </a:lnTo>
                <a:lnTo>
                  <a:pt x="0" y="0"/>
                </a:lnTo>
                <a:close/>
              </a:path>
            </a:pathLst>
          </a:custGeom>
          <a:blipFill>
            <a:blip r:embed="rId3"/>
            <a:stretch>
              <a:fillRect l="0" t="0" r="0" b="0"/>
            </a:stretch>
          </a:blipFill>
        </p:spPr>
      </p:sp>
      <p:sp>
        <p:nvSpPr>
          <p:cNvPr name="TextBox 18" id="18"/>
          <p:cNvSpPr txBox="true"/>
          <p:nvPr/>
        </p:nvSpPr>
        <p:spPr>
          <a:xfrm rot="0">
            <a:off x="9174741" y="2701469"/>
            <a:ext cx="7738763" cy="2998296"/>
          </a:xfrm>
          <a:prstGeom prst="rect">
            <a:avLst/>
          </a:prstGeom>
        </p:spPr>
        <p:txBody>
          <a:bodyPr anchor="t" rtlCol="false" tIns="0" lIns="0" bIns="0" rIns="0">
            <a:spAutoFit/>
          </a:bodyPr>
          <a:lstStyle/>
          <a:p>
            <a:pPr algn="l" marL="0" indent="0" lvl="0">
              <a:lnSpc>
                <a:spcPts val="2657"/>
              </a:lnSpc>
            </a:pPr>
            <a:r>
              <a:rPr lang="en-US" sz="2109" spc="21">
                <a:solidFill>
                  <a:srgbClr val="000000"/>
                </a:solidFill>
                <a:latin typeface="HK Grotesk Light"/>
                <a:ea typeface="HK Grotesk Light"/>
                <a:cs typeface="HK Grotesk Light"/>
                <a:sym typeface="HK Grotesk Light"/>
              </a:rPr>
              <a:t>Une étude randomisée est une recherche scientifique dans laquelle les participantes sont réparties de façon aléatoire en deux groupes comparatifs, afin d'évaluer l'efficacité d'une intervention.</a:t>
            </a:r>
          </a:p>
          <a:p>
            <a:pPr algn="l" marL="0" indent="0" lvl="0">
              <a:lnSpc>
                <a:spcPts val="2657"/>
              </a:lnSpc>
            </a:pPr>
            <a:r>
              <a:rPr lang="en-US" sz="2109" spc="21">
                <a:solidFill>
                  <a:srgbClr val="000000"/>
                </a:solidFill>
                <a:latin typeface="HK Grotesk Light"/>
                <a:ea typeface="HK Grotesk Light"/>
                <a:cs typeface="HK Grotesk Light"/>
                <a:sym typeface="HK Grotesk Light"/>
              </a:rPr>
              <a:t>Cette répartition aléatoire garantit que les deux groupes sont comparables, éliminant ainsi les biais de sélection et assurant la fiabilité scientifique des résultats obtenus.</a:t>
            </a:r>
          </a:p>
          <a:p>
            <a:pPr algn="l" marL="0" indent="0" lvl="0">
              <a:lnSpc>
                <a:spcPts val="2657"/>
              </a:lnSpc>
            </a:pPr>
            <a:r>
              <a:rPr lang="en-US" sz="2109" spc="21">
                <a:solidFill>
                  <a:srgbClr val="000000"/>
                </a:solidFill>
                <a:latin typeface="HK Grotesk Light"/>
                <a:ea typeface="HK Grotesk Light"/>
                <a:cs typeface="HK Grotesk Light"/>
                <a:sym typeface="HK Grotesk Light"/>
              </a:rPr>
              <a:t>C'est la méthode de référence en recherche clinique pour produire des données solides et crédibles.</a:t>
            </a:r>
          </a:p>
        </p:txBody>
      </p:sp>
    </p:spTree>
  </p:cSld>
  <p:clrMapOvr>
    <a:masterClrMapping/>
  </p:clrMapOvr>
</p:sld>
</file>

<file path=ppt/slides/slide4.xml><?xml version="1.0" encoding="utf-8"?>
<p:sld xmlns:p="http://schemas.openxmlformats.org/presentationml/2006/main" xmlns:a="http://schemas.openxmlformats.org/drawingml/2006/main">
  <p:cSld>
    <p:bg>
      <p:bgPr>
        <a:solidFill>
          <a:srgbClr val="F5F5EF"/>
        </a:solidFill>
      </p:bgPr>
    </p:bg>
    <p:spTree>
      <p:nvGrpSpPr>
        <p:cNvPr id="1" name=""/>
        <p:cNvGrpSpPr/>
        <p:nvPr/>
      </p:nvGrpSpPr>
      <p:grpSpPr>
        <a:xfrm>
          <a:off x="0" y="0"/>
          <a:ext cx="0" cy="0"/>
          <a:chOff x="0" y="0"/>
          <a:chExt cx="0" cy="0"/>
        </a:xfrm>
      </p:grpSpPr>
      <p:grpSp>
        <p:nvGrpSpPr>
          <p:cNvPr name="Group 2" id="2"/>
          <p:cNvGrpSpPr/>
          <p:nvPr/>
        </p:nvGrpSpPr>
        <p:grpSpPr>
          <a:xfrm rot="0">
            <a:off x="5753224" y="9258300"/>
            <a:ext cx="9511178" cy="214890"/>
            <a:chOff x="0" y="0"/>
            <a:chExt cx="25294954" cy="571500"/>
          </a:xfrm>
        </p:grpSpPr>
        <p:sp>
          <p:nvSpPr>
            <p:cNvPr name="Freeform 3" id="3"/>
            <p:cNvSpPr/>
            <p:nvPr/>
          </p:nvSpPr>
          <p:spPr>
            <a:xfrm flipH="false" flipV="false" rot="0">
              <a:off x="0" y="255270"/>
              <a:ext cx="25294954" cy="69850"/>
            </a:xfrm>
            <a:custGeom>
              <a:avLst/>
              <a:gdLst/>
              <a:ahLst/>
              <a:cxnLst/>
              <a:rect r="r" b="b" t="t" l="l"/>
              <a:pathLst>
                <a:path h="69850" w="25294954">
                  <a:moveTo>
                    <a:pt x="25004123" y="0"/>
                  </a:moveTo>
                  <a:lnTo>
                    <a:pt x="0" y="0"/>
                  </a:lnTo>
                  <a:lnTo>
                    <a:pt x="0" y="69850"/>
                  </a:lnTo>
                  <a:lnTo>
                    <a:pt x="25294954" y="69850"/>
                  </a:lnTo>
                  <a:lnTo>
                    <a:pt x="25294954" y="0"/>
                  </a:lnTo>
                  <a:close/>
                </a:path>
              </a:pathLst>
            </a:custGeom>
            <a:solidFill>
              <a:srgbClr val="000000"/>
            </a:solidFill>
          </p:spPr>
        </p:sp>
      </p:grpSp>
      <p:grpSp>
        <p:nvGrpSpPr>
          <p:cNvPr name="Group 4" id="4"/>
          <p:cNvGrpSpPr/>
          <p:nvPr/>
        </p:nvGrpSpPr>
        <p:grpSpPr>
          <a:xfrm rot="0">
            <a:off x="997524" y="4501024"/>
            <a:ext cx="5338527" cy="3481133"/>
            <a:chOff x="0" y="0"/>
            <a:chExt cx="2223062" cy="1449609"/>
          </a:xfrm>
        </p:grpSpPr>
        <p:sp>
          <p:nvSpPr>
            <p:cNvPr name="Freeform 5" id="5"/>
            <p:cNvSpPr/>
            <p:nvPr/>
          </p:nvSpPr>
          <p:spPr>
            <a:xfrm flipH="false" flipV="false" rot="0">
              <a:off x="0" y="0"/>
              <a:ext cx="2223062" cy="1449609"/>
            </a:xfrm>
            <a:custGeom>
              <a:avLst/>
              <a:gdLst/>
              <a:ahLst/>
              <a:cxnLst/>
              <a:rect r="r" b="b" t="t" l="l"/>
              <a:pathLst>
                <a:path h="1449609" w="2223062">
                  <a:moveTo>
                    <a:pt x="0" y="0"/>
                  </a:moveTo>
                  <a:lnTo>
                    <a:pt x="2223062" y="0"/>
                  </a:lnTo>
                  <a:lnTo>
                    <a:pt x="2223062" y="1449609"/>
                  </a:lnTo>
                  <a:lnTo>
                    <a:pt x="0" y="1449609"/>
                  </a:lnTo>
                  <a:close/>
                </a:path>
              </a:pathLst>
            </a:custGeom>
            <a:solidFill>
              <a:srgbClr val="005CE6"/>
            </a:solidFill>
          </p:spPr>
        </p:sp>
      </p:grpSp>
      <p:grpSp>
        <p:nvGrpSpPr>
          <p:cNvPr name="Group 6" id="6"/>
          <p:cNvGrpSpPr/>
          <p:nvPr/>
        </p:nvGrpSpPr>
        <p:grpSpPr>
          <a:xfrm rot="0">
            <a:off x="6475926" y="4501024"/>
            <a:ext cx="5338527" cy="3481133"/>
            <a:chOff x="0" y="0"/>
            <a:chExt cx="2223062" cy="1449609"/>
          </a:xfrm>
        </p:grpSpPr>
        <p:sp>
          <p:nvSpPr>
            <p:cNvPr name="Freeform 7" id="7"/>
            <p:cNvSpPr/>
            <p:nvPr/>
          </p:nvSpPr>
          <p:spPr>
            <a:xfrm flipH="false" flipV="false" rot="0">
              <a:off x="0" y="0"/>
              <a:ext cx="2223062" cy="1449609"/>
            </a:xfrm>
            <a:custGeom>
              <a:avLst/>
              <a:gdLst/>
              <a:ahLst/>
              <a:cxnLst/>
              <a:rect r="r" b="b" t="t" l="l"/>
              <a:pathLst>
                <a:path h="1449609" w="2223062">
                  <a:moveTo>
                    <a:pt x="0" y="0"/>
                  </a:moveTo>
                  <a:lnTo>
                    <a:pt x="2223062" y="0"/>
                  </a:lnTo>
                  <a:lnTo>
                    <a:pt x="2223062" y="1449609"/>
                  </a:lnTo>
                  <a:lnTo>
                    <a:pt x="0" y="1449609"/>
                  </a:lnTo>
                  <a:close/>
                </a:path>
              </a:pathLst>
            </a:custGeom>
            <a:solidFill>
              <a:srgbClr val="1D7144"/>
            </a:solidFill>
          </p:spPr>
        </p:sp>
      </p:grpSp>
      <p:grpSp>
        <p:nvGrpSpPr>
          <p:cNvPr name="Group 8" id="8"/>
          <p:cNvGrpSpPr/>
          <p:nvPr/>
        </p:nvGrpSpPr>
        <p:grpSpPr>
          <a:xfrm rot="0">
            <a:off x="11951950" y="4501024"/>
            <a:ext cx="5338527" cy="3481133"/>
            <a:chOff x="0" y="0"/>
            <a:chExt cx="2223062" cy="1449609"/>
          </a:xfrm>
        </p:grpSpPr>
        <p:sp>
          <p:nvSpPr>
            <p:cNvPr name="Freeform 9" id="9"/>
            <p:cNvSpPr/>
            <p:nvPr/>
          </p:nvSpPr>
          <p:spPr>
            <a:xfrm flipH="false" flipV="false" rot="0">
              <a:off x="0" y="0"/>
              <a:ext cx="2223062" cy="1449609"/>
            </a:xfrm>
            <a:custGeom>
              <a:avLst/>
              <a:gdLst/>
              <a:ahLst/>
              <a:cxnLst/>
              <a:rect r="r" b="b" t="t" l="l"/>
              <a:pathLst>
                <a:path h="1449609" w="2223062">
                  <a:moveTo>
                    <a:pt x="0" y="0"/>
                  </a:moveTo>
                  <a:lnTo>
                    <a:pt x="2223062" y="0"/>
                  </a:lnTo>
                  <a:lnTo>
                    <a:pt x="2223062" y="1449609"/>
                  </a:lnTo>
                  <a:lnTo>
                    <a:pt x="0" y="1449609"/>
                  </a:lnTo>
                  <a:close/>
                </a:path>
              </a:pathLst>
            </a:custGeom>
            <a:solidFill>
              <a:srgbClr val="F17318"/>
            </a:solidFill>
          </p:spPr>
        </p:sp>
      </p:grpSp>
      <p:grpSp>
        <p:nvGrpSpPr>
          <p:cNvPr name="Group 10" id="10"/>
          <p:cNvGrpSpPr/>
          <p:nvPr/>
        </p:nvGrpSpPr>
        <p:grpSpPr>
          <a:xfrm rot="0">
            <a:off x="4791684" y="1833439"/>
            <a:ext cx="8704632" cy="1634481"/>
            <a:chOff x="0" y="0"/>
            <a:chExt cx="11606176" cy="2179308"/>
          </a:xfrm>
        </p:grpSpPr>
        <p:sp>
          <p:nvSpPr>
            <p:cNvPr name="TextBox 11" id="11"/>
            <p:cNvSpPr txBox="true"/>
            <p:nvPr/>
          </p:nvSpPr>
          <p:spPr>
            <a:xfrm rot="0">
              <a:off x="0" y="-76200"/>
              <a:ext cx="11606176" cy="1684798"/>
            </a:xfrm>
            <a:prstGeom prst="rect">
              <a:avLst/>
            </a:prstGeom>
          </p:spPr>
          <p:txBody>
            <a:bodyPr anchor="t" rtlCol="false" tIns="0" lIns="0" bIns="0" rIns="0">
              <a:spAutoFit/>
            </a:bodyPr>
            <a:lstStyle/>
            <a:p>
              <a:pPr algn="ctr" marL="0" indent="0" lvl="0">
                <a:lnSpc>
                  <a:spcPts val="9599"/>
                </a:lnSpc>
              </a:pPr>
              <a:r>
                <a:rPr lang="en-US" b="true" sz="7999">
                  <a:solidFill>
                    <a:srgbClr val="000000"/>
                  </a:solidFill>
                  <a:latin typeface="Poppins Medium"/>
                  <a:ea typeface="Poppins Medium"/>
                  <a:cs typeface="Poppins Medium"/>
                  <a:sym typeface="Poppins Medium"/>
                </a:rPr>
                <a:t>Recrutement</a:t>
              </a:r>
            </a:p>
          </p:txBody>
        </p:sp>
        <p:sp>
          <p:nvSpPr>
            <p:cNvPr name="TextBox 12" id="12"/>
            <p:cNvSpPr txBox="true"/>
            <p:nvPr/>
          </p:nvSpPr>
          <p:spPr>
            <a:xfrm rot="0">
              <a:off x="0" y="1744241"/>
              <a:ext cx="11606176" cy="435067"/>
            </a:xfrm>
            <a:prstGeom prst="rect">
              <a:avLst/>
            </a:prstGeom>
          </p:spPr>
          <p:txBody>
            <a:bodyPr anchor="t" rtlCol="false" tIns="0" lIns="0" bIns="0" rIns="0">
              <a:spAutoFit/>
            </a:bodyPr>
            <a:lstStyle/>
            <a:p>
              <a:pPr algn="ctr" marL="0" indent="0" lvl="0">
                <a:lnSpc>
                  <a:spcPts val="2519"/>
                </a:lnSpc>
              </a:pPr>
              <a:r>
                <a:rPr lang="en-US" b="true" sz="2099" spc="52">
                  <a:solidFill>
                    <a:srgbClr val="000000"/>
                  </a:solidFill>
                  <a:latin typeface="Poppins Medium"/>
                  <a:ea typeface="Poppins Medium"/>
                  <a:cs typeface="Poppins Medium"/>
                  <a:sym typeface="Poppins Medium"/>
                </a:rPr>
                <a:t>PARTICIPANTES À L'ÉTUDE ENDODOUTE</a:t>
              </a:r>
            </a:p>
          </p:txBody>
        </p:sp>
      </p:grpSp>
      <p:sp>
        <p:nvSpPr>
          <p:cNvPr name="TextBox 13" id="13"/>
          <p:cNvSpPr txBox="true"/>
          <p:nvPr/>
        </p:nvSpPr>
        <p:spPr>
          <a:xfrm rot="0">
            <a:off x="1572876" y="5042608"/>
            <a:ext cx="4149172" cy="2369390"/>
          </a:xfrm>
          <a:prstGeom prst="rect">
            <a:avLst/>
          </a:prstGeom>
        </p:spPr>
        <p:txBody>
          <a:bodyPr anchor="t" rtlCol="false" tIns="0" lIns="0" bIns="0" rIns="0">
            <a:spAutoFit/>
          </a:bodyPr>
          <a:lstStyle/>
          <a:p>
            <a:pPr algn="l" marL="0" indent="0" lvl="0">
              <a:lnSpc>
                <a:spcPts val="3120"/>
              </a:lnSpc>
            </a:pPr>
            <a:r>
              <a:rPr lang="en-US" sz="2400" spc="24">
                <a:solidFill>
                  <a:srgbClr val="F5F5EF"/>
                </a:solidFill>
                <a:latin typeface="HK Grotesk"/>
                <a:ea typeface="HK Grotesk"/>
                <a:cs typeface="HK Grotesk"/>
                <a:sym typeface="HK Grotesk"/>
              </a:rPr>
              <a:t>Total : 100 femmes participantes</a:t>
            </a:r>
          </a:p>
          <a:p>
            <a:pPr algn="l" marL="0" indent="0" lvl="0">
              <a:lnSpc>
                <a:spcPts val="3120"/>
              </a:lnSpc>
            </a:pPr>
            <a:r>
              <a:rPr lang="en-US" sz="2400" spc="24">
                <a:solidFill>
                  <a:srgbClr val="F5F5EF"/>
                </a:solidFill>
                <a:latin typeface="HK Grotesk"/>
                <a:ea typeface="HK Grotesk"/>
                <a:cs typeface="HK Grotesk"/>
                <a:sym typeface="HK Grotesk"/>
              </a:rPr>
              <a:t>Toutes les participantes auront accès à l'application EndoDoute dès leur inclusion dans l'étude.</a:t>
            </a:r>
          </a:p>
        </p:txBody>
      </p:sp>
      <p:sp>
        <p:nvSpPr>
          <p:cNvPr name="TextBox 14" id="14"/>
          <p:cNvSpPr txBox="true"/>
          <p:nvPr/>
        </p:nvSpPr>
        <p:spPr>
          <a:xfrm rot="0">
            <a:off x="7051278" y="5042608"/>
            <a:ext cx="4149172" cy="2369390"/>
          </a:xfrm>
          <a:prstGeom prst="rect">
            <a:avLst/>
          </a:prstGeom>
        </p:spPr>
        <p:txBody>
          <a:bodyPr anchor="t" rtlCol="false" tIns="0" lIns="0" bIns="0" rIns="0">
            <a:spAutoFit/>
          </a:bodyPr>
          <a:lstStyle/>
          <a:p>
            <a:pPr algn="l" marL="0" indent="0" lvl="0">
              <a:lnSpc>
                <a:spcPts val="3120"/>
              </a:lnSpc>
            </a:pPr>
            <a:r>
              <a:rPr lang="en-US" sz="2400" spc="24">
                <a:solidFill>
                  <a:srgbClr val="F5F5EF"/>
                </a:solidFill>
                <a:latin typeface="HK Grotesk"/>
                <a:ea typeface="HK Grotesk"/>
                <a:cs typeface="HK Grotesk"/>
                <a:sym typeface="HK Grotesk"/>
              </a:rPr>
              <a:t>Groupe 1 — 50 participantes</a:t>
            </a:r>
          </a:p>
          <a:p>
            <a:pPr algn="l" marL="0" indent="0" lvl="0">
              <a:lnSpc>
                <a:spcPts val="3120"/>
              </a:lnSpc>
            </a:pPr>
            <a:r>
              <a:rPr lang="en-US" sz="2400" spc="24">
                <a:solidFill>
                  <a:srgbClr val="F5F5EF"/>
                </a:solidFill>
                <a:latin typeface="HK Grotesk"/>
                <a:ea typeface="HK Grotesk"/>
                <a:cs typeface="HK Grotesk"/>
                <a:sym typeface="HK Grotesk"/>
              </a:rPr>
              <a:t>Accès à l'application EndoDoute pour le suivi des symptômes, douleurs et sensations intimes tout au long de l'étude.</a:t>
            </a:r>
          </a:p>
        </p:txBody>
      </p:sp>
      <p:sp>
        <p:nvSpPr>
          <p:cNvPr name="TextBox 15" id="15"/>
          <p:cNvSpPr txBox="true"/>
          <p:nvPr/>
        </p:nvSpPr>
        <p:spPr>
          <a:xfrm rot="0">
            <a:off x="12527302" y="5240216"/>
            <a:ext cx="4149172" cy="1974174"/>
          </a:xfrm>
          <a:prstGeom prst="rect">
            <a:avLst/>
          </a:prstGeom>
        </p:spPr>
        <p:txBody>
          <a:bodyPr anchor="t" rtlCol="false" tIns="0" lIns="0" bIns="0" rIns="0">
            <a:spAutoFit/>
          </a:bodyPr>
          <a:lstStyle/>
          <a:p>
            <a:pPr algn="l" marL="0" indent="0" lvl="0">
              <a:lnSpc>
                <a:spcPts val="3120"/>
              </a:lnSpc>
            </a:pPr>
            <a:r>
              <a:rPr lang="en-US" sz="2400" spc="24">
                <a:solidFill>
                  <a:srgbClr val="F5F5EF"/>
                </a:solidFill>
                <a:latin typeface="HK Grotesk"/>
                <a:ea typeface="HK Grotesk"/>
                <a:cs typeface="HK Grotesk"/>
                <a:sym typeface="HK Grotesk"/>
              </a:rPr>
              <a:t>Groupe 2 — 50 participantes</a:t>
            </a:r>
          </a:p>
          <a:p>
            <a:pPr algn="l" marL="0" indent="0" lvl="0">
              <a:lnSpc>
                <a:spcPts val="3120"/>
              </a:lnSpc>
            </a:pPr>
            <a:r>
              <a:rPr lang="en-US" sz="2400" spc="24">
                <a:solidFill>
                  <a:srgbClr val="F5F5EF"/>
                </a:solidFill>
                <a:latin typeface="HK Grotesk"/>
                <a:ea typeface="HK Grotesk"/>
                <a:cs typeface="HK Grotesk"/>
                <a:sym typeface="HK Grotesk"/>
              </a:rPr>
              <a:t>Accès à l'application EndoDoute + kit d'accompagnement remis dès le début de l'étude.</a:t>
            </a:r>
          </a:p>
        </p:txBody>
      </p:sp>
      <p:sp>
        <p:nvSpPr>
          <p:cNvPr name="TextBox 16" id="16"/>
          <p:cNvSpPr txBox="true"/>
          <p:nvPr/>
        </p:nvSpPr>
        <p:spPr>
          <a:xfrm rot="0">
            <a:off x="15374896" y="9239250"/>
            <a:ext cx="1884404" cy="227058"/>
          </a:xfrm>
          <a:prstGeom prst="rect">
            <a:avLst/>
          </a:prstGeom>
        </p:spPr>
        <p:txBody>
          <a:bodyPr anchor="t" rtlCol="false" tIns="0" lIns="0" bIns="0" rIns="0">
            <a:spAutoFit/>
          </a:bodyPr>
          <a:lstStyle/>
          <a:p>
            <a:pPr algn="r" marL="0" indent="0" lvl="0">
              <a:lnSpc>
                <a:spcPts val="1680"/>
              </a:lnSpc>
            </a:pPr>
            <a:r>
              <a:rPr lang="en-US" b="true" sz="1400" spc="98">
                <a:solidFill>
                  <a:srgbClr val="000000"/>
                </a:solidFill>
                <a:latin typeface="Poppins Medium"/>
                <a:ea typeface="Poppins Medium"/>
                <a:cs typeface="Poppins Medium"/>
                <a:sym typeface="Poppins Medium"/>
              </a:rPr>
              <a:t>SEPTEMBRE 2021</a:t>
            </a:r>
          </a:p>
        </p:txBody>
      </p:sp>
      <p:sp>
        <p:nvSpPr>
          <p:cNvPr name="TextBox 17" id="17"/>
          <p:cNvSpPr txBox="true"/>
          <p:nvPr/>
        </p:nvSpPr>
        <p:spPr>
          <a:xfrm rot="0">
            <a:off x="1028700" y="9239250"/>
            <a:ext cx="4724524" cy="227058"/>
          </a:xfrm>
          <a:prstGeom prst="rect">
            <a:avLst/>
          </a:prstGeom>
        </p:spPr>
        <p:txBody>
          <a:bodyPr anchor="t" rtlCol="false" tIns="0" lIns="0" bIns="0" rIns="0">
            <a:spAutoFit/>
          </a:bodyPr>
          <a:lstStyle/>
          <a:p>
            <a:pPr algn="l" marL="0" indent="0" lvl="0">
              <a:lnSpc>
                <a:spcPts val="1680"/>
              </a:lnSpc>
            </a:pPr>
            <a:r>
              <a:rPr lang="en-US" b="true" sz="1400" spc="98">
                <a:solidFill>
                  <a:srgbClr val="000000"/>
                </a:solidFill>
                <a:latin typeface="Poppins Medium"/>
                <a:ea typeface="Poppins Medium"/>
                <a:cs typeface="Poppins Medium"/>
                <a:sym typeface="Poppins Medium"/>
              </a:rPr>
              <a:t>BIOMEDICAL RESEARCH AND DEVELOPMENT</a:t>
            </a:r>
          </a:p>
        </p:txBody>
      </p:sp>
    </p:spTree>
  </p:cSld>
  <p:clrMapOvr>
    <a:masterClrMapping/>
  </p:clrMapOvr>
</p:sld>
</file>

<file path=ppt/slides/slide5.xml><?xml version="1.0" encoding="utf-8"?>
<p:sld xmlns:p="http://schemas.openxmlformats.org/presentationml/2006/main" xmlns:a="http://schemas.openxmlformats.org/drawingml/2006/main">
  <p:cSld>
    <p:bg>
      <p:bgPr>
        <a:solidFill>
          <a:srgbClr val="F5F5EF"/>
        </a:solidFill>
      </p:bgPr>
    </p:bg>
    <p:spTree>
      <p:nvGrpSpPr>
        <p:cNvPr id="1" name=""/>
        <p:cNvGrpSpPr/>
        <p:nvPr/>
      </p:nvGrpSpPr>
      <p:grpSpPr>
        <a:xfrm>
          <a:off x="0" y="0"/>
          <a:ext cx="0" cy="0"/>
          <a:chOff x="0" y="0"/>
          <a:chExt cx="0" cy="0"/>
        </a:xfrm>
      </p:grpSpPr>
      <p:grpSp>
        <p:nvGrpSpPr>
          <p:cNvPr name="Group 2" id="2"/>
          <p:cNvGrpSpPr/>
          <p:nvPr/>
        </p:nvGrpSpPr>
        <p:grpSpPr>
          <a:xfrm rot="-5400000">
            <a:off x="-2785541" y="-1174232"/>
            <a:ext cx="10370142" cy="12635465"/>
            <a:chOff x="0" y="0"/>
            <a:chExt cx="2354580" cy="2868930"/>
          </a:xfrm>
        </p:grpSpPr>
        <p:sp>
          <p:nvSpPr>
            <p:cNvPr name="Freeform 3" id="3"/>
            <p:cNvSpPr/>
            <p:nvPr/>
          </p:nvSpPr>
          <p:spPr>
            <a:xfrm flipH="false" flipV="false" rot="0">
              <a:off x="0" y="0"/>
              <a:ext cx="2353310" cy="2868930"/>
            </a:xfrm>
            <a:custGeom>
              <a:avLst/>
              <a:gdLst/>
              <a:ahLst/>
              <a:cxnLst/>
              <a:rect r="r" b="b" t="t" l="l"/>
              <a:pathLst>
                <a:path h="2868930" w="2353310">
                  <a:moveTo>
                    <a:pt x="784860" y="2801620"/>
                  </a:moveTo>
                  <a:cubicBezTo>
                    <a:pt x="905510" y="2842260"/>
                    <a:pt x="1042670" y="2868930"/>
                    <a:pt x="1177290" y="2868930"/>
                  </a:cubicBezTo>
                  <a:cubicBezTo>
                    <a:pt x="1311910" y="2868930"/>
                    <a:pt x="1441450" y="2846070"/>
                    <a:pt x="1560830" y="2805430"/>
                  </a:cubicBezTo>
                  <a:cubicBezTo>
                    <a:pt x="1563370" y="2804160"/>
                    <a:pt x="1565910" y="2804160"/>
                    <a:pt x="1568450" y="2802890"/>
                  </a:cubicBezTo>
                  <a:cubicBezTo>
                    <a:pt x="2016760" y="2640330"/>
                    <a:pt x="2346960" y="2211070"/>
                    <a:pt x="2353310" y="1709420"/>
                  </a:cubicBezTo>
                  <a:lnTo>
                    <a:pt x="2353310" y="0"/>
                  </a:lnTo>
                  <a:lnTo>
                    <a:pt x="0" y="0"/>
                  </a:lnTo>
                  <a:lnTo>
                    <a:pt x="0" y="1708150"/>
                  </a:lnTo>
                  <a:cubicBezTo>
                    <a:pt x="6350" y="2213610"/>
                    <a:pt x="331470" y="2642870"/>
                    <a:pt x="784860" y="2801620"/>
                  </a:cubicBezTo>
                  <a:close/>
                </a:path>
              </a:pathLst>
            </a:custGeom>
            <a:solidFill>
              <a:srgbClr val="1D7144"/>
            </a:solidFill>
          </p:spPr>
        </p:sp>
      </p:grpSp>
      <p:grpSp>
        <p:nvGrpSpPr>
          <p:cNvPr name="Group 4" id="4"/>
          <p:cNvGrpSpPr/>
          <p:nvPr/>
        </p:nvGrpSpPr>
        <p:grpSpPr>
          <a:xfrm rot="0">
            <a:off x="5753224" y="9258300"/>
            <a:ext cx="9511178" cy="214890"/>
            <a:chOff x="0" y="0"/>
            <a:chExt cx="25294954" cy="571500"/>
          </a:xfrm>
        </p:grpSpPr>
        <p:sp>
          <p:nvSpPr>
            <p:cNvPr name="Freeform 5" id="5"/>
            <p:cNvSpPr/>
            <p:nvPr/>
          </p:nvSpPr>
          <p:spPr>
            <a:xfrm flipH="false" flipV="false" rot="0">
              <a:off x="0" y="255270"/>
              <a:ext cx="25294954" cy="69850"/>
            </a:xfrm>
            <a:custGeom>
              <a:avLst/>
              <a:gdLst/>
              <a:ahLst/>
              <a:cxnLst/>
              <a:rect r="r" b="b" t="t" l="l"/>
              <a:pathLst>
                <a:path h="69850" w="25294954">
                  <a:moveTo>
                    <a:pt x="25004123" y="0"/>
                  </a:moveTo>
                  <a:lnTo>
                    <a:pt x="0" y="0"/>
                  </a:lnTo>
                  <a:lnTo>
                    <a:pt x="0" y="69850"/>
                  </a:lnTo>
                  <a:lnTo>
                    <a:pt x="25294954" y="69850"/>
                  </a:lnTo>
                  <a:lnTo>
                    <a:pt x="25294954" y="0"/>
                  </a:lnTo>
                  <a:close/>
                </a:path>
              </a:pathLst>
            </a:custGeom>
            <a:solidFill>
              <a:srgbClr val="000000"/>
            </a:solidFill>
          </p:spPr>
        </p:sp>
      </p:grpSp>
      <p:sp>
        <p:nvSpPr>
          <p:cNvPr name="TextBox 6" id="6"/>
          <p:cNvSpPr txBox="true"/>
          <p:nvPr/>
        </p:nvSpPr>
        <p:spPr>
          <a:xfrm rot="0">
            <a:off x="1536394" y="4129512"/>
            <a:ext cx="5859323" cy="1970827"/>
          </a:xfrm>
          <a:prstGeom prst="rect">
            <a:avLst/>
          </a:prstGeom>
        </p:spPr>
        <p:txBody>
          <a:bodyPr anchor="t" rtlCol="false" tIns="0" lIns="0" bIns="0" rIns="0">
            <a:spAutoFit/>
          </a:bodyPr>
          <a:lstStyle/>
          <a:p>
            <a:pPr algn="l" marL="0" indent="0" lvl="0">
              <a:lnSpc>
                <a:spcPts val="7680"/>
              </a:lnSpc>
            </a:pPr>
            <a:r>
              <a:rPr lang="en-US" b="true" sz="6400">
                <a:solidFill>
                  <a:srgbClr val="F5F5EF"/>
                </a:solidFill>
                <a:latin typeface="Poppins Medium"/>
                <a:ea typeface="Poppins Medium"/>
                <a:cs typeface="Poppins Medium"/>
                <a:sym typeface="Poppins Medium"/>
              </a:rPr>
              <a:t>L'application EndoDoute</a:t>
            </a:r>
          </a:p>
        </p:txBody>
      </p:sp>
      <p:grpSp>
        <p:nvGrpSpPr>
          <p:cNvPr name="Group 7" id="7"/>
          <p:cNvGrpSpPr/>
          <p:nvPr/>
        </p:nvGrpSpPr>
        <p:grpSpPr>
          <a:xfrm rot="0">
            <a:off x="10051606" y="1868873"/>
            <a:ext cx="6968876" cy="1550383"/>
            <a:chOff x="0" y="0"/>
            <a:chExt cx="9291835" cy="2067178"/>
          </a:xfrm>
        </p:grpSpPr>
        <p:sp>
          <p:nvSpPr>
            <p:cNvPr name="TextBox 8" id="8"/>
            <p:cNvSpPr txBox="true"/>
            <p:nvPr/>
          </p:nvSpPr>
          <p:spPr>
            <a:xfrm rot="0">
              <a:off x="0" y="44450"/>
              <a:ext cx="769759" cy="435067"/>
            </a:xfrm>
            <a:prstGeom prst="rect">
              <a:avLst/>
            </a:prstGeom>
          </p:spPr>
          <p:txBody>
            <a:bodyPr anchor="t" rtlCol="false" tIns="0" lIns="0" bIns="0" rIns="0">
              <a:spAutoFit/>
            </a:bodyPr>
            <a:lstStyle/>
            <a:p>
              <a:pPr algn="r" marL="0" indent="0" lvl="0">
                <a:lnSpc>
                  <a:spcPts val="2519"/>
                </a:lnSpc>
              </a:pPr>
              <a:r>
                <a:rPr lang="en-US" b="true" sz="2099" spc="52">
                  <a:solidFill>
                    <a:srgbClr val="000000"/>
                  </a:solidFill>
                  <a:latin typeface="Poppins Medium"/>
                  <a:ea typeface="Poppins Medium"/>
                  <a:cs typeface="Poppins Medium"/>
                  <a:sym typeface="Poppins Medium"/>
                </a:rPr>
                <a:t>01</a:t>
              </a:r>
            </a:p>
          </p:txBody>
        </p:sp>
        <p:sp>
          <p:nvSpPr>
            <p:cNvPr name="TextBox 9" id="9"/>
            <p:cNvSpPr txBox="true"/>
            <p:nvPr/>
          </p:nvSpPr>
          <p:spPr>
            <a:xfrm rot="0">
              <a:off x="1129813" y="-28575"/>
              <a:ext cx="8162022" cy="2095753"/>
            </a:xfrm>
            <a:prstGeom prst="rect">
              <a:avLst/>
            </a:prstGeom>
          </p:spPr>
          <p:txBody>
            <a:bodyPr anchor="t" rtlCol="false" tIns="0" lIns="0" bIns="0" rIns="0">
              <a:spAutoFit/>
            </a:bodyPr>
            <a:lstStyle/>
            <a:p>
              <a:pPr algn="l" marL="0" indent="0" lvl="0">
                <a:lnSpc>
                  <a:spcPts val="3120"/>
                </a:lnSpc>
              </a:pPr>
              <a:r>
                <a:rPr lang="en-US" sz="2400" spc="24">
                  <a:solidFill>
                    <a:srgbClr val="000000"/>
                  </a:solidFill>
                  <a:latin typeface="HK Grotesk Light"/>
                  <a:ea typeface="HK Grotesk Light"/>
                  <a:cs typeface="HK Grotesk Light"/>
                  <a:sym typeface="HK Grotesk Light"/>
                </a:rPr>
                <a:t>Toutes les participantes auront accès à l'application EndoDoute dès leur inclusion dans l'étude, indépendamment du groupe auquel elles appartiennent.</a:t>
              </a:r>
            </a:p>
          </p:txBody>
        </p:sp>
      </p:grpSp>
      <p:grpSp>
        <p:nvGrpSpPr>
          <p:cNvPr name="Group 10" id="10"/>
          <p:cNvGrpSpPr/>
          <p:nvPr/>
        </p:nvGrpSpPr>
        <p:grpSpPr>
          <a:xfrm rot="0">
            <a:off x="10051606" y="4353970"/>
            <a:ext cx="6968876" cy="1550383"/>
            <a:chOff x="0" y="0"/>
            <a:chExt cx="9291835" cy="2067178"/>
          </a:xfrm>
        </p:grpSpPr>
        <p:sp>
          <p:nvSpPr>
            <p:cNvPr name="TextBox 11" id="11"/>
            <p:cNvSpPr txBox="true"/>
            <p:nvPr/>
          </p:nvSpPr>
          <p:spPr>
            <a:xfrm rot="0">
              <a:off x="0" y="44450"/>
              <a:ext cx="769759" cy="435067"/>
            </a:xfrm>
            <a:prstGeom prst="rect">
              <a:avLst/>
            </a:prstGeom>
          </p:spPr>
          <p:txBody>
            <a:bodyPr anchor="t" rtlCol="false" tIns="0" lIns="0" bIns="0" rIns="0">
              <a:spAutoFit/>
            </a:bodyPr>
            <a:lstStyle/>
            <a:p>
              <a:pPr algn="r" marL="0" indent="0" lvl="0">
                <a:lnSpc>
                  <a:spcPts val="2519"/>
                </a:lnSpc>
              </a:pPr>
              <a:r>
                <a:rPr lang="en-US" b="true" sz="2099" spc="52">
                  <a:solidFill>
                    <a:srgbClr val="000000"/>
                  </a:solidFill>
                  <a:latin typeface="Poppins Medium"/>
                  <a:ea typeface="Poppins Medium"/>
                  <a:cs typeface="Poppins Medium"/>
                  <a:sym typeface="Poppins Medium"/>
                </a:rPr>
                <a:t>02</a:t>
              </a:r>
            </a:p>
          </p:txBody>
        </p:sp>
        <p:sp>
          <p:nvSpPr>
            <p:cNvPr name="TextBox 12" id="12"/>
            <p:cNvSpPr txBox="true"/>
            <p:nvPr/>
          </p:nvSpPr>
          <p:spPr>
            <a:xfrm rot="0">
              <a:off x="1129813" y="-28575"/>
              <a:ext cx="8162022" cy="2095753"/>
            </a:xfrm>
            <a:prstGeom prst="rect">
              <a:avLst/>
            </a:prstGeom>
          </p:spPr>
          <p:txBody>
            <a:bodyPr anchor="t" rtlCol="false" tIns="0" lIns="0" bIns="0" rIns="0">
              <a:spAutoFit/>
            </a:bodyPr>
            <a:lstStyle/>
            <a:p>
              <a:pPr algn="l" marL="0" indent="0" lvl="0">
                <a:lnSpc>
                  <a:spcPts val="3120"/>
                </a:lnSpc>
              </a:pPr>
              <a:r>
                <a:rPr lang="en-US" sz="2400" spc="24">
                  <a:solidFill>
                    <a:srgbClr val="000000"/>
                  </a:solidFill>
                  <a:latin typeface="HK Grotesk Light"/>
                  <a:ea typeface="HK Grotesk Light"/>
                  <a:cs typeface="HK Grotesk Light"/>
                  <a:sym typeface="HK Grotesk Light"/>
                </a:rPr>
                <a:t>Fonctionnalités principales : renseigner régulièrement les symptômes, les sensations et l'évolution de l'intimité tout au long de la période de participation.</a:t>
              </a:r>
            </a:p>
          </p:txBody>
        </p:sp>
      </p:grpSp>
      <p:grpSp>
        <p:nvGrpSpPr>
          <p:cNvPr name="Group 13" id="13"/>
          <p:cNvGrpSpPr/>
          <p:nvPr/>
        </p:nvGrpSpPr>
        <p:grpSpPr>
          <a:xfrm rot="0">
            <a:off x="10051606" y="6867743"/>
            <a:ext cx="6968876" cy="1550383"/>
            <a:chOff x="0" y="0"/>
            <a:chExt cx="9291835" cy="2067178"/>
          </a:xfrm>
        </p:grpSpPr>
        <p:sp>
          <p:nvSpPr>
            <p:cNvPr name="TextBox 14" id="14"/>
            <p:cNvSpPr txBox="true"/>
            <p:nvPr/>
          </p:nvSpPr>
          <p:spPr>
            <a:xfrm rot="0">
              <a:off x="0" y="44450"/>
              <a:ext cx="769759" cy="435067"/>
            </a:xfrm>
            <a:prstGeom prst="rect">
              <a:avLst/>
            </a:prstGeom>
          </p:spPr>
          <p:txBody>
            <a:bodyPr anchor="t" rtlCol="false" tIns="0" lIns="0" bIns="0" rIns="0">
              <a:spAutoFit/>
            </a:bodyPr>
            <a:lstStyle/>
            <a:p>
              <a:pPr algn="r" marL="0" indent="0" lvl="0">
                <a:lnSpc>
                  <a:spcPts val="2519"/>
                </a:lnSpc>
              </a:pPr>
              <a:r>
                <a:rPr lang="en-US" b="true" sz="2099" spc="52">
                  <a:solidFill>
                    <a:srgbClr val="000000"/>
                  </a:solidFill>
                  <a:latin typeface="Poppins Medium"/>
                  <a:ea typeface="Poppins Medium"/>
                  <a:cs typeface="Poppins Medium"/>
                  <a:sym typeface="Poppins Medium"/>
                </a:rPr>
                <a:t>03</a:t>
              </a:r>
            </a:p>
          </p:txBody>
        </p:sp>
        <p:sp>
          <p:nvSpPr>
            <p:cNvPr name="TextBox 15" id="15"/>
            <p:cNvSpPr txBox="true"/>
            <p:nvPr/>
          </p:nvSpPr>
          <p:spPr>
            <a:xfrm rot="0">
              <a:off x="1129813" y="-28575"/>
              <a:ext cx="8162022" cy="2095753"/>
            </a:xfrm>
            <a:prstGeom prst="rect">
              <a:avLst/>
            </a:prstGeom>
          </p:spPr>
          <p:txBody>
            <a:bodyPr anchor="t" rtlCol="false" tIns="0" lIns="0" bIns="0" rIns="0">
              <a:spAutoFit/>
            </a:bodyPr>
            <a:lstStyle/>
            <a:p>
              <a:pPr algn="l" marL="0" indent="0" lvl="0">
                <a:lnSpc>
                  <a:spcPts val="3120"/>
                </a:lnSpc>
              </a:pPr>
              <a:r>
                <a:rPr lang="en-US" sz="2400" spc="24">
                  <a:solidFill>
                    <a:srgbClr val="000000"/>
                  </a:solidFill>
                  <a:latin typeface="HK Grotesk Light"/>
                  <a:ea typeface="HK Grotesk Light"/>
                  <a:cs typeface="HK Grotesk Light"/>
                  <a:sym typeface="HK Grotesk Light"/>
                </a:rPr>
                <a:t>Suivi et déclaration des symptômes : l'application permet un suivi continu des douleurs et du vécu intime, offrant des données précieuses pour la recherche.</a:t>
              </a:r>
            </a:p>
          </p:txBody>
        </p:sp>
      </p:grpSp>
      <p:sp>
        <p:nvSpPr>
          <p:cNvPr name="TextBox 16" id="16"/>
          <p:cNvSpPr txBox="true"/>
          <p:nvPr/>
        </p:nvSpPr>
        <p:spPr>
          <a:xfrm rot="0">
            <a:off x="1028700" y="9239250"/>
            <a:ext cx="4724524" cy="227058"/>
          </a:xfrm>
          <a:prstGeom prst="rect">
            <a:avLst/>
          </a:prstGeom>
        </p:spPr>
        <p:txBody>
          <a:bodyPr anchor="t" rtlCol="false" tIns="0" lIns="0" bIns="0" rIns="0">
            <a:spAutoFit/>
          </a:bodyPr>
          <a:lstStyle/>
          <a:p>
            <a:pPr algn="l" marL="0" indent="0" lvl="0">
              <a:lnSpc>
                <a:spcPts val="1680"/>
              </a:lnSpc>
            </a:pPr>
            <a:r>
              <a:rPr lang="en-US" b="true" sz="1400" spc="98">
                <a:solidFill>
                  <a:srgbClr val="FFFFFF"/>
                </a:solidFill>
                <a:latin typeface="Poppins Medium"/>
                <a:ea typeface="Poppins Medium"/>
                <a:cs typeface="Poppins Medium"/>
                <a:sym typeface="Poppins Medium"/>
              </a:rPr>
              <a:t>ÉTUDE ENDODOUTE — RECHERCHE BIOMÉDICALE</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5F5EF"/>
        </a:solidFill>
      </p:bgPr>
    </p:bg>
    <p:spTree>
      <p:nvGrpSpPr>
        <p:cNvPr id="1" name=""/>
        <p:cNvGrpSpPr/>
        <p:nvPr/>
      </p:nvGrpSpPr>
      <p:grpSpPr>
        <a:xfrm>
          <a:off x="0" y="0"/>
          <a:ext cx="0" cy="0"/>
          <a:chOff x="0" y="0"/>
          <a:chExt cx="0" cy="0"/>
        </a:xfrm>
      </p:grpSpPr>
      <p:sp>
        <p:nvSpPr>
          <p:cNvPr name="TextBox 2" id="2"/>
          <p:cNvSpPr txBox="true"/>
          <p:nvPr/>
        </p:nvSpPr>
        <p:spPr>
          <a:xfrm rot="0">
            <a:off x="1976010" y="1836935"/>
            <a:ext cx="5646620" cy="775654"/>
          </a:xfrm>
          <a:prstGeom prst="rect">
            <a:avLst/>
          </a:prstGeom>
        </p:spPr>
        <p:txBody>
          <a:bodyPr anchor="t" rtlCol="false" tIns="0" lIns="0" bIns="0" rIns="0">
            <a:spAutoFit/>
          </a:bodyPr>
          <a:lstStyle/>
          <a:p>
            <a:pPr algn="l" marL="0" indent="0" lvl="0">
              <a:lnSpc>
                <a:spcPts val="5759"/>
              </a:lnSpc>
            </a:pPr>
            <a:r>
              <a:rPr lang="en-US" b="true" sz="4799">
                <a:solidFill>
                  <a:srgbClr val="000000"/>
                </a:solidFill>
                <a:latin typeface="Poppins Medium"/>
                <a:ea typeface="Poppins Medium"/>
                <a:cs typeface="Poppins Medium"/>
                <a:sym typeface="Poppins Medium"/>
              </a:rPr>
              <a:t>Groupe 1</a:t>
            </a:r>
          </a:p>
        </p:txBody>
      </p:sp>
      <p:sp>
        <p:nvSpPr>
          <p:cNvPr name="TextBox 3" id="3"/>
          <p:cNvSpPr txBox="true"/>
          <p:nvPr/>
        </p:nvSpPr>
        <p:spPr>
          <a:xfrm rot="0">
            <a:off x="1976010" y="4718106"/>
            <a:ext cx="5646620" cy="775654"/>
          </a:xfrm>
          <a:prstGeom prst="rect">
            <a:avLst/>
          </a:prstGeom>
        </p:spPr>
        <p:txBody>
          <a:bodyPr anchor="t" rtlCol="false" tIns="0" lIns="0" bIns="0" rIns="0">
            <a:spAutoFit/>
          </a:bodyPr>
          <a:lstStyle/>
          <a:p>
            <a:pPr algn="l" marL="0" indent="0" lvl="0">
              <a:lnSpc>
                <a:spcPts val="5759"/>
              </a:lnSpc>
            </a:pPr>
            <a:r>
              <a:rPr lang="en-US" b="true" sz="4799">
                <a:solidFill>
                  <a:srgbClr val="000000"/>
                </a:solidFill>
                <a:latin typeface="Poppins Medium"/>
                <a:ea typeface="Poppins Medium"/>
                <a:cs typeface="Poppins Medium"/>
                <a:sym typeface="Poppins Medium"/>
              </a:rPr>
              <a:t>Groupe 2</a:t>
            </a:r>
          </a:p>
        </p:txBody>
      </p:sp>
      <p:sp>
        <p:nvSpPr>
          <p:cNvPr name="TextBox 4" id="4"/>
          <p:cNvSpPr txBox="true"/>
          <p:nvPr/>
        </p:nvSpPr>
        <p:spPr>
          <a:xfrm rot="0">
            <a:off x="8648700" y="1855985"/>
            <a:ext cx="7796356" cy="1974174"/>
          </a:xfrm>
          <a:prstGeom prst="rect">
            <a:avLst/>
          </a:prstGeom>
        </p:spPr>
        <p:txBody>
          <a:bodyPr anchor="t" rtlCol="false" tIns="0" lIns="0" bIns="0" rIns="0">
            <a:spAutoFit/>
          </a:bodyPr>
          <a:lstStyle/>
          <a:p>
            <a:pPr algn="l" marL="0" indent="0" lvl="0">
              <a:lnSpc>
                <a:spcPts val="3120"/>
              </a:lnSpc>
            </a:pPr>
            <a:r>
              <a:rPr lang="en-US" sz="2400" spc="24">
                <a:solidFill>
                  <a:srgbClr val="000000"/>
                </a:solidFill>
                <a:latin typeface="HK Grotesk Light"/>
                <a:ea typeface="HK Grotesk Light"/>
                <a:cs typeface="HK Grotesk Light"/>
                <a:sym typeface="HK Grotesk Light"/>
              </a:rPr>
              <a:t>50 participantes reçoivent le kit d'accompagnement immédiatement après leur inclusion dans l'étude. Toutes ont accès à l'application EndoDoute dès la première phase pour le suivi de leurs symptômes et de leur vécu intime.</a:t>
            </a:r>
          </a:p>
        </p:txBody>
      </p:sp>
      <p:sp>
        <p:nvSpPr>
          <p:cNvPr name="TextBox 5" id="5"/>
          <p:cNvSpPr txBox="true"/>
          <p:nvPr/>
        </p:nvSpPr>
        <p:spPr>
          <a:xfrm rot="0">
            <a:off x="8648700" y="4737156"/>
            <a:ext cx="7796356" cy="1578958"/>
          </a:xfrm>
          <a:prstGeom prst="rect">
            <a:avLst/>
          </a:prstGeom>
        </p:spPr>
        <p:txBody>
          <a:bodyPr anchor="t" rtlCol="false" tIns="0" lIns="0" bIns="0" rIns="0">
            <a:spAutoFit/>
          </a:bodyPr>
          <a:lstStyle/>
          <a:p>
            <a:pPr algn="l" marL="0" indent="0" lvl="0">
              <a:lnSpc>
                <a:spcPts val="3120"/>
              </a:lnSpc>
            </a:pPr>
            <a:r>
              <a:rPr lang="en-US" sz="2400" spc="24">
                <a:solidFill>
                  <a:srgbClr val="000000"/>
                </a:solidFill>
                <a:latin typeface="HK Grotesk Light"/>
                <a:ea typeface="HK Grotesk Light"/>
                <a:cs typeface="HK Grotesk Light"/>
                <a:sym typeface="HK Grotesk Light"/>
              </a:rPr>
              <a:t>50 participantes reçoivent le kit d'accompagnement après 90 jours de participation. Toutes ont accès à l'application EndoDoute dès la première phase pour le suivi de leurs symptômes et de leur vécu intime.</a:t>
            </a:r>
          </a:p>
        </p:txBody>
      </p:sp>
      <p:grpSp>
        <p:nvGrpSpPr>
          <p:cNvPr name="Group 6" id="6"/>
          <p:cNvGrpSpPr/>
          <p:nvPr/>
        </p:nvGrpSpPr>
        <p:grpSpPr>
          <a:xfrm rot="0">
            <a:off x="7373722" y="7504795"/>
            <a:ext cx="10914278" cy="2782205"/>
            <a:chOff x="0" y="0"/>
            <a:chExt cx="3691990" cy="941141"/>
          </a:xfrm>
        </p:grpSpPr>
        <p:sp>
          <p:nvSpPr>
            <p:cNvPr name="Freeform 7" id="7"/>
            <p:cNvSpPr/>
            <p:nvPr/>
          </p:nvSpPr>
          <p:spPr>
            <a:xfrm flipH="false" flipV="false" rot="0">
              <a:off x="0" y="0"/>
              <a:ext cx="3691990" cy="941141"/>
            </a:xfrm>
            <a:custGeom>
              <a:avLst/>
              <a:gdLst/>
              <a:ahLst/>
              <a:cxnLst/>
              <a:rect r="r" b="b" t="t" l="l"/>
              <a:pathLst>
                <a:path h="941141" w="3691990">
                  <a:moveTo>
                    <a:pt x="0" y="0"/>
                  </a:moveTo>
                  <a:lnTo>
                    <a:pt x="3691990" y="0"/>
                  </a:lnTo>
                  <a:lnTo>
                    <a:pt x="3691990" y="941141"/>
                  </a:lnTo>
                  <a:lnTo>
                    <a:pt x="0" y="941141"/>
                  </a:lnTo>
                  <a:close/>
                </a:path>
              </a:pathLst>
            </a:custGeom>
            <a:solidFill>
              <a:srgbClr val="F17318"/>
            </a:solidFill>
          </p:spPr>
        </p:sp>
      </p:grpSp>
      <p:grpSp>
        <p:nvGrpSpPr>
          <p:cNvPr name="Group 8" id="8"/>
          <p:cNvGrpSpPr/>
          <p:nvPr/>
        </p:nvGrpSpPr>
        <p:grpSpPr>
          <a:xfrm rot="0">
            <a:off x="0" y="7504795"/>
            <a:ext cx="7489742" cy="2782205"/>
            <a:chOff x="0" y="0"/>
            <a:chExt cx="2533567" cy="941141"/>
          </a:xfrm>
        </p:grpSpPr>
        <p:sp>
          <p:nvSpPr>
            <p:cNvPr name="Freeform 9" id="9"/>
            <p:cNvSpPr/>
            <p:nvPr/>
          </p:nvSpPr>
          <p:spPr>
            <a:xfrm flipH="false" flipV="false" rot="0">
              <a:off x="0" y="0"/>
              <a:ext cx="2533567" cy="941141"/>
            </a:xfrm>
            <a:custGeom>
              <a:avLst/>
              <a:gdLst/>
              <a:ahLst/>
              <a:cxnLst/>
              <a:rect r="r" b="b" t="t" l="l"/>
              <a:pathLst>
                <a:path h="941141" w="2533567">
                  <a:moveTo>
                    <a:pt x="0" y="0"/>
                  </a:moveTo>
                  <a:lnTo>
                    <a:pt x="2533567" y="0"/>
                  </a:lnTo>
                  <a:lnTo>
                    <a:pt x="2533567" y="941141"/>
                  </a:lnTo>
                  <a:lnTo>
                    <a:pt x="0" y="941141"/>
                  </a:lnTo>
                  <a:close/>
                </a:path>
              </a:pathLst>
            </a:custGeom>
            <a:solidFill>
              <a:srgbClr val="005CE6"/>
            </a:solidFill>
          </p:spPr>
        </p:sp>
      </p:grpSp>
      <p:sp>
        <p:nvSpPr>
          <p:cNvPr name="Freeform 10" id="10"/>
          <p:cNvSpPr/>
          <p:nvPr/>
        </p:nvSpPr>
        <p:spPr>
          <a:xfrm flipH="false" flipV="false" rot="5400000">
            <a:off x="6824334" y="7263916"/>
            <a:ext cx="3974579" cy="2797110"/>
          </a:xfrm>
          <a:custGeom>
            <a:avLst/>
            <a:gdLst/>
            <a:ahLst/>
            <a:cxnLst/>
            <a:rect r="r" b="b" t="t" l="l"/>
            <a:pathLst>
              <a:path h="2797110" w="3974579">
                <a:moveTo>
                  <a:pt x="0" y="0"/>
                </a:moveTo>
                <a:lnTo>
                  <a:pt x="3974579" y="0"/>
                </a:lnTo>
                <a:lnTo>
                  <a:pt x="3974579" y="2797110"/>
                </a:lnTo>
                <a:lnTo>
                  <a:pt x="0" y="2797110"/>
                </a:lnTo>
                <a:lnTo>
                  <a:pt x="0" y="0"/>
                </a:lnTo>
                <a:close/>
              </a:path>
            </a:pathLst>
          </a:custGeom>
          <a:blipFill>
            <a:blip r:embed="rId2"/>
            <a:stretch>
              <a:fillRect l="0" t="0" r="0" b="0"/>
            </a:stretch>
          </a:blipFill>
        </p:spPr>
      </p:sp>
      <p:sp>
        <p:nvSpPr>
          <p:cNvPr name="Freeform 11" id="11"/>
          <p:cNvSpPr/>
          <p:nvPr/>
        </p:nvSpPr>
        <p:spPr>
          <a:xfrm flipH="false" flipV="false" rot="5400000">
            <a:off x="9672431" y="7458993"/>
            <a:ext cx="3346284" cy="3285757"/>
          </a:xfrm>
          <a:custGeom>
            <a:avLst/>
            <a:gdLst/>
            <a:ahLst/>
            <a:cxnLst/>
            <a:rect r="r" b="b" t="t" l="l"/>
            <a:pathLst>
              <a:path h="3285757" w="3346284">
                <a:moveTo>
                  <a:pt x="0" y="0"/>
                </a:moveTo>
                <a:lnTo>
                  <a:pt x="3346284" y="0"/>
                </a:lnTo>
                <a:lnTo>
                  <a:pt x="3346284" y="3285757"/>
                </a:lnTo>
                <a:lnTo>
                  <a:pt x="0" y="3285757"/>
                </a:lnTo>
                <a:lnTo>
                  <a:pt x="0" y="0"/>
                </a:lnTo>
                <a:close/>
              </a:path>
            </a:pathLst>
          </a:custGeom>
          <a:blipFill>
            <a:blip r:embed="rId3"/>
            <a:stretch>
              <a:fillRect l="0" t="0" r="0" b="0"/>
            </a:stretch>
          </a:blipFill>
        </p:spPr>
      </p:sp>
      <p:grpSp>
        <p:nvGrpSpPr>
          <p:cNvPr name="Group 12" id="12"/>
          <p:cNvGrpSpPr/>
          <p:nvPr/>
        </p:nvGrpSpPr>
        <p:grpSpPr>
          <a:xfrm rot="0">
            <a:off x="15505795" y="7504795"/>
            <a:ext cx="2782205" cy="2782205"/>
            <a:chOff x="0" y="0"/>
            <a:chExt cx="6350000" cy="6350000"/>
          </a:xfrm>
        </p:grpSpPr>
        <p:sp>
          <p:nvSpPr>
            <p:cNvPr name="Freeform 13" id="13"/>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5F5EF"/>
            </a:solidFill>
          </p:spPr>
        </p:sp>
      </p:grpSp>
      <p:grpSp>
        <p:nvGrpSpPr>
          <p:cNvPr name="Group 14" id="14"/>
          <p:cNvGrpSpPr/>
          <p:nvPr/>
        </p:nvGrpSpPr>
        <p:grpSpPr>
          <a:xfrm rot="0">
            <a:off x="5753224" y="813810"/>
            <a:ext cx="9511178" cy="214890"/>
            <a:chOff x="0" y="0"/>
            <a:chExt cx="25294954" cy="571500"/>
          </a:xfrm>
        </p:grpSpPr>
        <p:sp>
          <p:nvSpPr>
            <p:cNvPr name="Freeform 15" id="15"/>
            <p:cNvSpPr/>
            <p:nvPr/>
          </p:nvSpPr>
          <p:spPr>
            <a:xfrm flipH="false" flipV="false" rot="0">
              <a:off x="0" y="255270"/>
              <a:ext cx="25294954" cy="69850"/>
            </a:xfrm>
            <a:custGeom>
              <a:avLst/>
              <a:gdLst/>
              <a:ahLst/>
              <a:cxnLst/>
              <a:rect r="r" b="b" t="t" l="l"/>
              <a:pathLst>
                <a:path h="69850" w="25294954">
                  <a:moveTo>
                    <a:pt x="25004123" y="0"/>
                  </a:moveTo>
                  <a:lnTo>
                    <a:pt x="0" y="0"/>
                  </a:lnTo>
                  <a:lnTo>
                    <a:pt x="0" y="69850"/>
                  </a:lnTo>
                  <a:lnTo>
                    <a:pt x="25294954" y="69850"/>
                  </a:lnTo>
                  <a:lnTo>
                    <a:pt x="25294954" y="0"/>
                  </a:lnTo>
                  <a:close/>
                </a:path>
              </a:pathLst>
            </a:custGeom>
            <a:solidFill>
              <a:srgbClr val="000000"/>
            </a:solidFill>
          </p:spPr>
        </p:sp>
      </p:grpSp>
      <p:sp>
        <p:nvSpPr>
          <p:cNvPr name="TextBox 16" id="16"/>
          <p:cNvSpPr txBox="true"/>
          <p:nvPr/>
        </p:nvSpPr>
        <p:spPr>
          <a:xfrm rot="0">
            <a:off x="1028700" y="794760"/>
            <a:ext cx="4724524" cy="227058"/>
          </a:xfrm>
          <a:prstGeom prst="rect">
            <a:avLst/>
          </a:prstGeom>
        </p:spPr>
        <p:txBody>
          <a:bodyPr anchor="t" rtlCol="false" tIns="0" lIns="0" bIns="0" rIns="0">
            <a:spAutoFit/>
          </a:bodyPr>
          <a:lstStyle/>
          <a:p>
            <a:pPr algn="l" marL="0" indent="0" lvl="0">
              <a:lnSpc>
                <a:spcPts val="1680"/>
              </a:lnSpc>
            </a:pPr>
            <a:r>
              <a:rPr lang="en-US" b="true" sz="1400" spc="98">
                <a:solidFill>
                  <a:srgbClr val="000000"/>
                </a:solidFill>
                <a:latin typeface="Poppins Medium"/>
                <a:ea typeface="Poppins Medium"/>
                <a:cs typeface="Poppins Medium"/>
                <a:sym typeface="Poppins Medium"/>
              </a:rPr>
              <a:t>ÉTUDE ENDODOUTE — RECHERCHE BIOMÉDICALE</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F5F5EF"/>
        </a:solidFill>
      </p:bgPr>
    </p:bg>
    <p:spTree>
      <p:nvGrpSpPr>
        <p:cNvPr id="1" name=""/>
        <p:cNvGrpSpPr/>
        <p:nvPr/>
      </p:nvGrpSpPr>
      <p:grpSpPr>
        <a:xfrm>
          <a:off x="0" y="0"/>
          <a:ext cx="0" cy="0"/>
          <a:chOff x="0" y="0"/>
          <a:chExt cx="0" cy="0"/>
        </a:xfrm>
      </p:grpSpPr>
      <p:sp>
        <p:nvSpPr>
          <p:cNvPr name="AutoShape 2" id="2"/>
          <p:cNvSpPr/>
          <p:nvPr/>
        </p:nvSpPr>
        <p:spPr>
          <a:xfrm rot="0">
            <a:off x="9361002" y="1397241"/>
            <a:ext cx="48213" cy="5690564"/>
          </a:xfrm>
          <a:prstGeom prst="rect">
            <a:avLst/>
          </a:prstGeom>
          <a:solidFill>
            <a:srgbClr val="000000"/>
          </a:solidFill>
        </p:spPr>
      </p:sp>
      <p:grpSp>
        <p:nvGrpSpPr>
          <p:cNvPr name="Group 3" id="3"/>
          <p:cNvGrpSpPr/>
          <p:nvPr/>
        </p:nvGrpSpPr>
        <p:grpSpPr>
          <a:xfrm rot="0">
            <a:off x="9144363" y="1397241"/>
            <a:ext cx="490804" cy="490804"/>
            <a:chOff x="0" y="0"/>
            <a:chExt cx="6350000" cy="6350000"/>
          </a:xfrm>
        </p:grpSpPr>
        <p:sp>
          <p:nvSpPr>
            <p:cNvPr name="Freeform 4" id="4"/>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D7144"/>
            </a:solidFill>
          </p:spPr>
        </p:sp>
      </p:grpSp>
      <p:grpSp>
        <p:nvGrpSpPr>
          <p:cNvPr name="Group 5" id="5"/>
          <p:cNvGrpSpPr/>
          <p:nvPr/>
        </p:nvGrpSpPr>
        <p:grpSpPr>
          <a:xfrm rot="0">
            <a:off x="9144363" y="1397241"/>
            <a:ext cx="490804" cy="490804"/>
            <a:chOff x="0" y="0"/>
            <a:chExt cx="6350000" cy="6350000"/>
          </a:xfrm>
        </p:grpSpPr>
        <p:sp>
          <p:nvSpPr>
            <p:cNvPr name="Freeform 6" id="6"/>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17318"/>
            </a:solidFill>
          </p:spPr>
        </p:sp>
      </p:grpSp>
      <p:grpSp>
        <p:nvGrpSpPr>
          <p:cNvPr name="Group 7" id="7"/>
          <p:cNvGrpSpPr/>
          <p:nvPr/>
        </p:nvGrpSpPr>
        <p:grpSpPr>
          <a:xfrm rot="0">
            <a:off x="5753224" y="9258300"/>
            <a:ext cx="9511178" cy="214890"/>
            <a:chOff x="0" y="0"/>
            <a:chExt cx="25294954" cy="571500"/>
          </a:xfrm>
        </p:grpSpPr>
        <p:sp>
          <p:nvSpPr>
            <p:cNvPr name="Freeform 8" id="8"/>
            <p:cNvSpPr/>
            <p:nvPr/>
          </p:nvSpPr>
          <p:spPr>
            <a:xfrm flipH="false" flipV="false" rot="0">
              <a:off x="0" y="255270"/>
              <a:ext cx="25294954" cy="69850"/>
            </a:xfrm>
            <a:custGeom>
              <a:avLst/>
              <a:gdLst/>
              <a:ahLst/>
              <a:cxnLst/>
              <a:rect r="r" b="b" t="t" l="l"/>
              <a:pathLst>
                <a:path h="69850" w="25294954">
                  <a:moveTo>
                    <a:pt x="25004123" y="0"/>
                  </a:moveTo>
                  <a:lnTo>
                    <a:pt x="0" y="0"/>
                  </a:lnTo>
                  <a:lnTo>
                    <a:pt x="0" y="69850"/>
                  </a:lnTo>
                  <a:lnTo>
                    <a:pt x="25294954" y="69850"/>
                  </a:lnTo>
                  <a:lnTo>
                    <a:pt x="25294954" y="0"/>
                  </a:lnTo>
                  <a:close/>
                </a:path>
              </a:pathLst>
            </a:custGeom>
            <a:solidFill>
              <a:srgbClr val="000000"/>
            </a:solidFill>
          </p:spPr>
        </p:sp>
      </p:grpSp>
      <p:grpSp>
        <p:nvGrpSpPr>
          <p:cNvPr name="Group 9" id="9"/>
          <p:cNvGrpSpPr/>
          <p:nvPr/>
        </p:nvGrpSpPr>
        <p:grpSpPr>
          <a:xfrm rot="0">
            <a:off x="9152202" y="3243702"/>
            <a:ext cx="417600" cy="417600"/>
            <a:chOff x="0" y="0"/>
            <a:chExt cx="1913890" cy="1913890"/>
          </a:xfrm>
        </p:grpSpPr>
        <p:sp>
          <p:nvSpPr>
            <p:cNvPr name="Freeform 10" id="10"/>
            <p:cNvSpPr/>
            <p:nvPr/>
          </p:nvSpPr>
          <p:spPr>
            <a:xfrm flipH="false" flipV="false" rot="0">
              <a:off x="0" y="0"/>
              <a:ext cx="1913890" cy="1913890"/>
            </a:xfrm>
            <a:custGeom>
              <a:avLst/>
              <a:gdLst/>
              <a:ahLst/>
              <a:cxnLst/>
              <a:rect r="r" b="b" t="t" l="l"/>
              <a:pathLst>
                <a:path h="1913890" w="1913890">
                  <a:moveTo>
                    <a:pt x="0" y="0"/>
                  </a:moveTo>
                  <a:lnTo>
                    <a:pt x="1913890" y="0"/>
                  </a:lnTo>
                  <a:lnTo>
                    <a:pt x="1913890" y="1913890"/>
                  </a:lnTo>
                  <a:lnTo>
                    <a:pt x="0" y="1913890"/>
                  </a:lnTo>
                  <a:close/>
                </a:path>
              </a:pathLst>
            </a:custGeom>
            <a:solidFill>
              <a:srgbClr val="1D7144"/>
            </a:solidFill>
          </p:spPr>
        </p:sp>
      </p:grpSp>
      <p:grpSp>
        <p:nvGrpSpPr>
          <p:cNvPr name="Group 11" id="11"/>
          <p:cNvGrpSpPr>
            <a:grpSpLocks noChangeAspect="true"/>
          </p:cNvGrpSpPr>
          <p:nvPr/>
        </p:nvGrpSpPr>
        <p:grpSpPr>
          <a:xfrm rot="0">
            <a:off x="9144000" y="5008559"/>
            <a:ext cx="482217" cy="417600"/>
            <a:chOff x="0" y="0"/>
            <a:chExt cx="6350000" cy="5499100"/>
          </a:xfrm>
        </p:grpSpPr>
        <p:sp>
          <p:nvSpPr>
            <p:cNvPr name="Freeform 12" id="12"/>
            <p:cNvSpPr/>
            <p:nvPr/>
          </p:nvSpPr>
          <p:spPr>
            <a:xfrm flipH="false" flipV="false" rot="0">
              <a:off x="0" y="0"/>
              <a:ext cx="6350000" cy="5499100"/>
            </a:xfrm>
            <a:custGeom>
              <a:avLst/>
              <a:gdLst/>
              <a:ahLst/>
              <a:cxnLst/>
              <a:rect r="r" b="b" t="t" l="l"/>
              <a:pathLst>
                <a:path h="5499100" w="6350000">
                  <a:moveTo>
                    <a:pt x="0" y="5499100"/>
                  </a:moveTo>
                  <a:lnTo>
                    <a:pt x="3175000" y="0"/>
                  </a:lnTo>
                  <a:lnTo>
                    <a:pt x="6350000" y="5499100"/>
                  </a:lnTo>
                  <a:lnTo>
                    <a:pt x="0" y="5499100"/>
                  </a:lnTo>
                  <a:close/>
                </a:path>
              </a:pathLst>
            </a:custGeom>
            <a:solidFill>
              <a:srgbClr val="005CE6"/>
            </a:solidFill>
          </p:spPr>
        </p:sp>
      </p:grpSp>
      <p:grpSp>
        <p:nvGrpSpPr>
          <p:cNvPr name="Group 13" id="13"/>
          <p:cNvGrpSpPr/>
          <p:nvPr/>
        </p:nvGrpSpPr>
        <p:grpSpPr>
          <a:xfrm rot="0">
            <a:off x="9152202" y="6878658"/>
            <a:ext cx="482965" cy="418293"/>
            <a:chOff x="0" y="0"/>
            <a:chExt cx="6202680" cy="5372100"/>
          </a:xfrm>
        </p:grpSpPr>
        <p:sp>
          <p:nvSpPr>
            <p:cNvPr name="Freeform 14" id="14"/>
            <p:cNvSpPr/>
            <p:nvPr/>
          </p:nvSpPr>
          <p:spPr>
            <a:xfrm flipH="false" flipV="false" rot="0">
              <a:off x="0" y="0"/>
              <a:ext cx="6202680" cy="5372100"/>
            </a:xfrm>
            <a:custGeom>
              <a:avLst/>
              <a:gdLst/>
              <a:ahLst/>
              <a:cxnLst/>
              <a:rect r="r" b="b" t="t" l="l"/>
              <a:pathLst>
                <a:path h="5372100" w="6202680">
                  <a:moveTo>
                    <a:pt x="4652010" y="0"/>
                  </a:moveTo>
                  <a:lnTo>
                    <a:pt x="1550670" y="0"/>
                  </a:lnTo>
                  <a:lnTo>
                    <a:pt x="0" y="2686050"/>
                  </a:lnTo>
                  <a:lnTo>
                    <a:pt x="1550670" y="5372100"/>
                  </a:lnTo>
                  <a:lnTo>
                    <a:pt x="4652010" y="5372100"/>
                  </a:lnTo>
                  <a:lnTo>
                    <a:pt x="6202680" y="2686050"/>
                  </a:lnTo>
                  <a:lnTo>
                    <a:pt x="4652010" y="0"/>
                  </a:lnTo>
                  <a:close/>
                </a:path>
              </a:pathLst>
            </a:custGeom>
            <a:solidFill>
              <a:srgbClr val="D610D4"/>
            </a:solidFill>
          </p:spPr>
        </p:sp>
      </p:grpSp>
      <p:sp>
        <p:nvSpPr>
          <p:cNvPr name="TextBox 15" id="15"/>
          <p:cNvSpPr txBox="true"/>
          <p:nvPr/>
        </p:nvSpPr>
        <p:spPr>
          <a:xfrm rot="0">
            <a:off x="1712025" y="3322872"/>
            <a:ext cx="5646620" cy="1970827"/>
          </a:xfrm>
          <a:prstGeom prst="rect">
            <a:avLst/>
          </a:prstGeom>
        </p:spPr>
        <p:txBody>
          <a:bodyPr anchor="t" rtlCol="false" tIns="0" lIns="0" bIns="0" rIns="0">
            <a:spAutoFit/>
          </a:bodyPr>
          <a:lstStyle/>
          <a:p>
            <a:pPr algn="r" marL="0" indent="0" lvl="0">
              <a:lnSpc>
                <a:spcPts val="7674"/>
              </a:lnSpc>
            </a:pPr>
            <a:r>
              <a:rPr lang="en-US" b="true" sz="6395">
                <a:solidFill>
                  <a:srgbClr val="000000"/>
                </a:solidFill>
                <a:latin typeface="Poppins Medium"/>
                <a:ea typeface="Poppins Medium"/>
                <a:cs typeface="Poppins Medium"/>
                <a:sym typeface="Poppins Medium"/>
              </a:rPr>
              <a:t>Calendrier de l'étude</a:t>
            </a:r>
          </a:p>
        </p:txBody>
      </p:sp>
      <p:grpSp>
        <p:nvGrpSpPr>
          <p:cNvPr name="Group 16" id="16"/>
          <p:cNvGrpSpPr/>
          <p:nvPr/>
        </p:nvGrpSpPr>
        <p:grpSpPr>
          <a:xfrm rot="0">
            <a:off x="9989763" y="1486637"/>
            <a:ext cx="6983887" cy="980354"/>
            <a:chOff x="0" y="0"/>
            <a:chExt cx="9311849" cy="1307139"/>
          </a:xfrm>
        </p:grpSpPr>
        <p:sp>
          <p:nvSpPr>
            <p:cNvPr name="TextBox 17" id="17"/>
            <p:cNvSpPr txBox="true"/>
            <p:nvPr/>
          </p:nvSpPr>
          <p:spPr>
            <a:xfrm rot="0">
              <a:off x="0" y="-9525"/>
              <a:ext cx="9311849" cy="397807"/>
            </a:xfrm>
            <a:prstGeom prst="rect">
              <a:avLst/>
            </a:prstGeom>
          </p:spPr>
          <p:txBody>
            <a:bodyPr anchor="t" rtlCol="false" tIns="0" lIns="0" bIns="0" rIns="0">
              <a:spAutoFit/>
            </a:bodyPr>
            <a:lstStyle/>
            <a:p>
              <a:pPr algn="l" marL="0" indent="0" lvl="0">
                <a:lnSpc>
                  <a:spcPts val="2293"/>
                </a:lnSpc>
              </a:pPr>
              <a:r>
                <a:rPr lang="en-US" b="true" sz="1911" spc="47">
                  <a:solidFill>
                    <a:srgbClr val="000000"/>
                  </a:solidFill>
                  <a:latin typeface="Poppins Medium"/>
                  <a:ea typeface="Poppins Medium"/>
                  <a:cs typeface="Poppins Medium"/>
                  <a:sym typeface="Poppins Medium"/>
                </a:rPr>
                <a:t>INCLUSION — JOUR 0</a:t>
              </a:r>
            </a:p>
          </p:txBody>
        </p:sp>
        <p:sp>
          <p:nvSpPr>
            <p:cNvPr name="TextBox 18" id="18"/>
            <p:cNvSpPr txBox="true"/>
            <p:nvPr/>
          </p:nvSpPr>
          <p:spPr>
            <a:xfrm rot="0">
              <a:off x="0" y="488427"/>
              <a:ext cx="9311849" cy="818712"/>
            </a:xfrm>
            <a:prstGeom prst="rect">
              <a:avLst/>
            </a:prstGeom>
          </p:spPr>
          <p:txBody>
            <a:bodyPr anchor="t" rtlCol="false" tIns="0" lIns="0" bIns="0" rIns="0">
              <a:spAutoFit/>
            </a:bodyPr>
            <a:lstStyle/>
            <a:p>
              <a:pPr algn="l" marL="0" indent="0" lvl="0">
                <a:lnSpc>
                  <a:spcPts val="2485"/>
                </a:lnSpc>
              </a:pPr>
              <a:r>
                <a:rPr lang="en-US" sz="1911" spc="19">
                  <a:solidFill>
                    <a:srgbClr val="000000"/>
                  </a:solidFill>
                  <a:latin typeface="HK Grotesk Light"/>
                  <a:ea typeface="HK Grotesk Light"/>
                  <a:cs typeface="HK Grotesk Light"/>
                  <a:sym typeface="HK Grotesk Light"/>
                </a:rPr>
                <a:t>Signature du consentement éclairé et intégration à l'étude. Accès immédiat à l'application EndoDoute pour toutes les participantes.</a:t>
              </a:r>
            </a:p>
          </p:txBody>
        </p:sp>
      </p:grpSp>
      <p:grpSp>
        <p:nvGrpSpPr>
          <p:cNvPr name="Group 19" id="19"/>
          <p:cNvGrpSpPr/>
          <p:nvPr/>
        </p:nvGrpSpPr>
        <p:grpSpPr>
          <a:xfrm rot="0">
            <a:off x="9989763" y="3296496"/>
            <a:ext cx="6983887" cy="980354"/>
            <a:chOff x="0" y="0"/>
            <a:chExt cx="9311849" cy="1307139"/>
          </a:xfrm>
        </p:grpSpPr>
        <p:sp>
          <p:nvSpPr>
            <p:cNvPr name="TextBox 20" id="20"/>
            <p:cNvSpPr txBox="true"/>
            <p:nvPr/>
          </p:nvSpPr>
          <p:spPr>
            <a:xfrm rot="0">
              <a:off x="0" y="-9525"/>
              <a:ext cx="9311849" cy="397807"/>
            </a:xfrm>
            <a:prstGeom prst="rect">
              <a:avLst/>
            </a:prstGeom>
          </p:spPr>
          <p:txBody>
            <a:bodyPr anchor="t" rtlCol="false" tIns="0" lIns="0" bIns="0" rIns="0">
              <a:spAutoFit/>
            </a:bodyPr>
            <a:lstStyle/>
            <a:p>
              <a:pPr algn="l" marL="0" indent="0" lvl="0">
                <a:lnSpc>
                  <a:spcPts val="2293"/>
                </a:lnSpc>
              </a:pPr>
              <a:r>
                <a:rPr lang="en-US" b="true" sz="1911" spc="47">
                  <a:solidFill>
                    <a:srgbClr val="000000"/>
                  </a:solidFill>
                  <a:latin typeface="Poppins Medium"/>
                  <a:ea typeface="Poppins Medium"/>
                  <a:cs typeface="Poppins Medium"/>
                  <a:sym typeface="Poppins Medium"/>
                </a:rPr>
                <a:t>PREMIER BILAN — 90 JOURS</a:t>
              </a:r>
            </a:p>
          </p:txBody>
        </p:sp>
        <p:sp>
          <p:nvSpPr>
            <p:cNvPr name="TextBox 21" id="21"/>
            <p:cNvSpPr txBox="true"/>
            <p:nvPr/>
          </p:nvSpPr>
          <p:spPr>
            <a:xfrm rot="0">
              <a:off x="0" y="488427"/>
              <a:ext cx="9311849" cy="818712"/>
            </a:xfrm>
            <a:prstGeom prst="rect">
              <a:avLst/>
            </a:prstGeom>
          </p:spPr>
          <p:txBody>
            <a:bodyPr anchor="t" rtlCol="false" tIns="0" lIns="0" bIns="0" rIns="0">
              <a:spAutoFit/>
            </a:bodyPr>
            <a:lstStyle/>
            <a:p>
              <a:pPr algn="l" marL="0" indent="0" lvl="0">
                <a:lnSpc>
                  <a:spcPts val="2485"/>
                </a:lnSpc>
              </a:pPr>
              <a:r>
                <a:rPr lang="en-US" sz="1911" spc="19">
                  <a:solidFill>
                    <a:srgbClr val="000000"/>
                  </a:solidFill>
                  <a:latin typeface="HK Grotesk Light"/>
                  <a:ea typeface="HK Grotesk Light"/>
                  <a:cs typeface="HK Grotesk Light"/>
                  <a:sym typeface="HK Grotesk Light"/>
                </a:rPr>
                <a:t>Évaluation des symptômes, des douleurs et du vécu intime après trois mois. Remise du kit d'accompagnement au groupe 2.</a:t>
              </a:r>
            </a:p>
          </p:txBody>
        </p:sp>
      </p:grpSp>
      <p:grpSp>
        <p:nvGrpSpPr>
          <p:cNvPr name="Group 22" id="22"/>
          <p:cNvGrpSpPr/>
          <p:nvPr/>
        </p:nvGrpSpPr>
        <p:grpSpPr>
          <a:xfrm rot="0">
            <a:off x="9989763" y="5114147"/>
            <a:ext cx="6983887" cy="980354"/>
            <a:chOff x="0" y="0"/>
            <a:chExt cx="9311849" cy="1307139"/>
          </a:xfrm>
        </p:grpSpPr>
        <p:sp>
          <p:nvSpPr>
            <p:cNvPr name="TextBox 23" id="23"/>
            <p:cNvSpPr txBox="true"/>
            <p:nvPr/>
          </p:nvSpPr>
          <p:spPr>
            <a:xfrm rot="0">
              <a:off x="0" y="-9525"/>
              <a:ext cx="9311849" cy="397807"/>
            </a:xfrm>
            <a:prstGeom prst="rect">
              <a:avLst/>
            </a:prstGeom>
          </p:spPr>
          <p:txBody>
            <a:bodyPr anchor="t" rtlCol="false" tIns="0" lIns="0" bIns="0" rIns="0">
              <a:spAutoFit/>
            </a:bodyPr>
            <a:lstStyle/>
            <a:p>
              <a:pPr algn="l" marL="0" indent="0" lvl="0">
                <a:lnSpc>
                  <a:spcPts val="2293"/>
                </a:lnSpc>
              </a:pPr>
              <a:r>
                <a:rPr lang="en-US" b="true" sz="1911" spc="47">
                  <a:solidFill>
                    <a:srgbClr val="000000"/>
                  </a:solidFill>
                  <a:latin typeface="Poppins Medium"/>
                  <a:ea typeface="Poppins Medium"/>
                  <a:cs typeface="Poppins Medium"/>
                  <a:sym typeface="Poppins Medium"/>
                </a:rPr>
                <a:t>SUIVI INTERMÉDIAIRE — 120 JOURS</a:t>
              </a:r>
            </a:p>
          </p:txBody>
        </p:sp>
        <p:sp>
          <p:nvSpPr>
            <p:cNvPr name="TextBox 24" id="24"/>
            <p:cNvSpPr txBox="true"/>
            <p:nvPr/>
          </p:nvSpPr>
          <p:spPr>
            <a:xfrm rot="0">
              <a:off x="0" y="488427"/>
              <a:ext cx="9311849" cy="818712"/>
            </a:xfrm>
            <a:prstGeom prst="rect">
              <a:avLst/>
            </a:prstGeom>
          </p:spPr>
          <p:txBody>
            <a:bodyPr anchor="t" rtlCol="false" tIns="0" lIns="0" bIns="0" rIns="0">
              <a:spAutoFit/>
            </a:bodyPr>
            <a:lstStyle/>
            <a:p>
              <a:pPr algn="l" marL="0" indent="0" lvl="0">
                <a:lnSpc>
                  <a:spcPts val="2485"/>
                </a:lnSpc>
              </a:pPr>
              <a:r>
                <a:rPr lang="en-US" sz="1911" spc="19">
                  <a:solidFill>
                    <a:srgbClr val="000000"/>
                  </a:solidFill>
                  <a:latin typeface="HK Grotesk Light"/>
                  <a:ea typeface="HK Grotesk Light"/>
                  <a:cs typeface="HK Grotesk Light"/>
                  <a:sym typeface="HK Grotesk Light"/>
                </a:rPr>
                <a:t>Collecte continue des données via l'application. Mesure de l'évolution des sensations intimes et de la qualité de vie.</a:t>
              </a:r>
            </a:p>
          </p:txBody>
        </p:sp>
      </p:grpSp>
      <p:grpSp>
        <p:nvGrpSpPr>
          <p:cNvPr name="Group 25" id="25"/>
          <p:cNvGrpSpPr/>
          <p:nvPr/>
        </p:nvGrpSpPr>
        <p:grpSpPr>
          <a:xfrm rot="0">
            <a:off x="9989763" y="6931798"/>
            <a:ext cx="6983887" cy="980354"/>
            <a:chOff x="0" y="0"/>
            <a:chExt cx="9311849" cy="1307139"/>
          </a:xfrm>
        </p:grpSpPr>
        <p:sp>
          <p:nvSpPr>
            <p:cNvPr name="TextBox 26" id="26"/>
            <p:cNvSpPr txBox="true"/>
            <p:nvPr/>
          </p:nvSpPr>
          <p:spPr>
            <a:xfrm rot="0">
              <a:off x="0" y="-9525"/>
              <a:ext cx="9311849" cy="397807"/>
            </a:xfrm>
            <a:prstGeom prst="rect">
              <a:avLst/>
            </a:prstGeom>
          </p:spPr>
          <p:txBody>
            <a:bodyPr anchor="t" rtlCol="false" tIns="0" lIns="0" bIns="0" rIns="0">
              <a:spAutoFit/>
            </a:bodyPr>
            <a:lstStyle/>
            <a:p>
              <a:pPr algn="l" marL="0" indent="0" lvl="0">
                <a:lnSpc>
                  <a:spcPts val="2293"/>
                </a:lnSpc>
              </a:pPr>
              <a:r>
                <a:rPr lang="en-US" b="true" sz="1911" spc="47">
                  <a:solidFill>
                    <a:srgbClr val="000000"/>
                  </a:solidFill>
                  <a:latin typeface="Poppins Medium"/>
                  <a:ea typeface="Poppins Medium"/>
                  <a:cs typeface="Poppins Medium"/>
                  <a:sym typeface="Poppins Medium"/>
                </a:rPr>
                <a:t>ÉVALUATION FINALE — 180 JOURS</a:t>
              </a:r>
            </a:p>
          </p:txBody>
        </p:sp>
        <p:sp>
          <p:nvSpPr>
            <p:cNvPr name="TextBox 27" id="27"/>
            <p:cNvSpPr txBox="true"/>
            <p:nvPr/>
          </p:nvSpPr>
          <p:spPr>
            <a:xfrm rot="0">
              <a:off x="0" y="488427"/>
              <a:ext cx="9311849" cy="818712"/>
            </a:xfrm>
            <a:prstGeom prst="rect">
              <a:avLst/>
            </a:prstGeom>
          </p:spPr>
          <p:txBody>
            <a:bodyPr anchor="t" rtlCol="false" tIns="0" lIns="0" bIns="0" rIns="0">
              <a:spAutoFit/>
            </a:bodyPr>
            <a:lstStyle/>
            <a:p>
              <a:pPr algn="l" marL="0" indent="0" lvl="0">
                <a:lnSpc>
                  <a:spcPts val="2485"/>
                </a:lnSpc>
              </a:pPr>
              <a:r>
                <a:rPr lang="en-US" sz="1911" spc="19">
                  <a:solidFill>
                    <a:srgbClr val="000000"/>
                  </a:solidFill>
                  <a:latin typeface="HK Grotesk Light"/>
                  <a:ea typeface="HK Grotesk Light"/>
                  <a:cs typeface="HK Grotesk Light"/>
                  <a:sym typeface="HK Grotesk Light"/>
                </a:rPr>
                <a:t>Bilan complet de l'étude : analyse de l'évolution des symptômes, douleurs et vécu intime pour les deux groupes.</a:t>
              </a:r>
            </a:p>
          </p:txBody>
        </p:sp>
      </p:grpSp>
      <p:sp>
        <p:nvSpPr>
          <p:cNvPr name="TextBox 28" id="28"/>
          <p:cNvSpPr txBox="true"/>
          <p:nvPr/>
        </p:nvSpPr>
        <p:spPr>
          <a:xfrm rot="0">
            <a:off x="1028700" y="9239250"/>
            <a:ext cx="4724524" cy="227058"/>
          </a:xfrm>
          <a:prstGeom prst="rect">
            <a:avLst/>
          </a:prstGeom>
        </p:spPr>
        <p:txBody>
          <a:bodyPr anchor="t" rtlCol="false" tIns="0" lIns="0" bIns="0" rIns="0">
            <a:spAutoFit/>
          </a:bodyPr>
          <a:lstStyle/>
          <a:p>
            <a:pPr algn="l" marL="0" indent="0" lvl="0">
              <a:lnSpc>
                <a:spcPts val="1678"/>
              </a:lnSpc>
            </a:pPr>
            <a:r>
              <a:rPr lang="en-US" b="true" sz="1399" spc="97">
                <a:solidFill>
                  <a:srgbClr val="000000"/>
                </a:solidFill>
                <a:latin typeface="Poppins Medium"/>
                <a:ea typeface="Poppins Medium"/>
                <a:cs typeface="Poppins Medium"/>
                <a:sym typeface="Poppins Medium"/>
              </a:rPr>
              <a:t>ÉTUDE ENDODOUTE — RECHERCHE RANDOMISÉE</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5F5EF"/>
        </a:solidFill>
      </p:bgPr>
    </p:bg>
    <p:spTree>
      <p:nvGrpSpPr>
        <p:cNvPr id="1" name=""/>
        <p:cNvGrpSpPr/>
        <p:nvPr/>
      </p:nvGrpSpPr>
      <p:grpSpPr>
        <a:xfrm>
          <a:off x="0" y="0"/>
          <a:ext cx="0" cy="0"/>
          <a:chOff x="0" y="0"/>
          <a:chExt cx="0" cy="0"/>
        </a:xfrm>
      </p:grpSpPr>
      <p:sp>
        <p:nvSpPr>
          <p:cNvPr name="TextBox 2" id="2"/>
          <p:cNvSpPr txBox="true"/>
          <p:nvPr/>
        </p:nvSpPr>
        <p:spPr>
          <a:xfrm rot="0">
            <a:off x="1976010" y="4302223"/>
            <a:ext cx="6218200" cy="2629663"/>
          </a:xfrm>
          <a:prstGeom prst="rect">
            <a:avLst/>
          </a:prstGeom>
        </p:spPr>
        <p:txBody>
          <a:bodyPr anchor="t" rtlCol="false" tIns="0" lIns="0" bIns="0" rIns="0">
            <a:spAutoFit/>
          </a:bodyPr>
          <a:lstStyle/>
          <a:p>
            <a:pPr algn="l" marL="0" indent="0" lvl="0">
              <a:lnSpc>
                <a:spcPts val="3003"/>
              </a:lnSpc>
            </a:pPr>
            <a:r>
              <a:rPr lang="en-US" sz="2310" spc="23">
                <a:solidFill>
                  <a:srgbClr val="000000"/>
                </a:solidFill>
                <a:latin typeface="HK Grotesk Light"/>
                <a:ea typeface="HK Grotesk Light"/>
                <a:cs typeface="HK Grotesk Light"/>
                <a:sym typeface="HK Grotesk Light"/>
              </a:rPr>
              <a:t>En participant à cette étude, vous contribuez directement à mieux comprendre les besoins des femmes concernées par l'endométriose. Votre vécu, vos symptômes et vos ressentis intimes sont des données précieuses qui permettront d'améliorer la prise en charge de milliers de femmes.</a:t>
            </a:r>
          </a:p>
        </p:txBody>
      </p:sp>
      <p:sp>
        <p:nvSpPr>
          <p:cNvPr name="TextBox 3" id="3"/>
          <p:cNvSpPr txBox="true"/>
          <p:nvPr/>
        </p:nvSpPr>
        <p:spPr>
          <a:xfrm rot="0">
            <a:off x="9749369" y="4302223"/>
            <a:ext cx="6218200" cy="2629663"/>
          </a:xfrm>
          <a:prstGeom prst="rect">
            <a:avLst/>
          </a:prstGeom>
        </p:spPr>
        <p:txBody>
          <a:bodyPr anchor="t" rtlCol="false" tIns="0" lIns="0" bIns="0" rIns="0">
            <a:spAutoFit/>
          </a:bodyPr>
          <a:lstStyle/>
          <a:p>
            <a:pPr algn="l" marL="0" indent="0" lvl="0">
              <a:lnSpc>
                <a:spcPts val="3003"/>
              </a:lnSpc>
            </a:pPr>
            <a:r>
              <a:rPr lang="en-US" sz="2310" spc="23">
                <a:solidFill>
                  <a:srgbClr val="000000"/>
                </a:solidFill>
                <a:latin typeface="HK Grotesk Light"/>
                <a:ea typeface="HK Grotesk Light"/>
                <a:cs typeface="HK Grotesk Light"/>
                <a:sym typeface="HK Grotesk Light"/>
              </a:rPr>
              <a:t>Grâce à votre engagement, nous pourrons développer des solutions thérapeutiques et d'accompagnement véritablement adaptées, fondées sur des données scientifiques solides et rigoureuses. Chaque participante est un maillon essentiel de cette recherche innovante. Merci de faire partie de l'aventure EndoDoute.</a:t>
            </a:r>
          </a:p>
        </p:txBody>
      </p:sp>
      <p:grpSp>
        <p:nvGrpSpPr>
          <p:cNvPr name="Group 4" id="4"/>
          <p:cNvGrpSpPr/>
          <p:nvPr/>
        </p:nvGrpSpPr>
        <p:grpSpPr>
          <a:xfrm rot="0">
            <a:off x="12596002" y="7504795"/>
            <a:ext cx="5691998" cy="2782205"/>
            <a:chOff x="0" y="0"/>
            <a:chExt cx="1925441" cy="941141"/>
          </a:xfrm>
        </p:grpSpPr>
        <p:sp>
          <p:nvSpPr>
            <p:cNvPr name="Freeform 5" id="5"/>
            <p:cNvSpPr/>
            <p:nvPr/>
          </p:nvSpPr>
          <p:spPr>
            <a:xfrm flipH="false" flipV="false" rot="0">
              <a:off x="0" y="0"/>
              <a:ext cx="1925441" cy="941141"/>
            </a:xfrm>
            <a:custGeom>
              <a:avLst/>
              <a:gdLst/>
              <a:ahLst/>
              <a:cxnLst/>
              <a:rect r="r" b="b" t="t" l="l"/>
              <a:pathLst>
                <a:path h="941141" w="1925441">
                  <a:moveTo>
                    <a:pt x="0" y="0"/>
                  </a:moveTo>
                  <a:lnTo>
                    <a:pt x="1925441" y="0"/>
                  </a:lnTo>
                  <a:lnTo>
                    <a:pt x="1925441" y="941141"/>
                  </a:lnTo>
                  <a:lnTo>
                    <a:pt x="0" y="941141"/>
                  </a:lnTo>
                  <a:close/>
                </a:path>
              </a:pathLst>
            </a:custGeom>
            <a:solidFill>
              <a:srgbClr val="005CE6"/>
            </a:solidFill>
          </p:spPr>
        </p:sp>
      </p:grpSp>
      <p:grpSp>
        <p:nvGrpSpPr>
          <p:cNvPr name="Group 6" id="6"/>
          <p:cNvGrpSpPr/>
          <p:nvPr/>
        </p:nvGrpSpPr>
        <p:grpSpPr>
          <a:xfrm rot="0">
            <a:off x="0" y="7504795"/>
            <a:ext cx="5531873" cy="2782205"/>
            <a:chOff x="0" y="0"/>
            <a:chExt cx="1871275" cy="941141"/>
          </a:xfrm>
        </p:grpSpPr>
        <p:sp>
          <p:nvSpPr>
            <p:cNvPr name="Freeform 7" id="7"/>
            <p:cNvSpPr/>
            <p:nvPr/>
          </p:nvSpPr>
          <p:spPr>
            <a:xfrm flipH="false" flipV="false" rot="0">
              <a:off x="0" y="0"/>
              <a:ext cx="1871275" cy="941141"/>
            </a:xfrm>
            <a:custGeom>
              <a:avLst/>
              <a:gdLst/>
              <a:ahLst/>
              <a:cxnLst/>
              <a:rect r="r" b="b" t="t" l="l"/>
              <a:pathLst>
                <a:path h="941141" w="1871275">
                  <a:moveTo>
                    <a:pt x="0" y="0"/>
                  </a:moveTo>
                  <a:lnTo>
                    <a:pt x="1871275" y="0"/>
                  </a:lnTo>
                  <a:lnTo>
                    <a:pt x="1871275" y="941141"/>
                  </a:lnTo>
                  <a:lnTo>
                    <a:pt x="0" y="941141"/>
                  </a:lnTo>
                  <a:close/>
                </a:path>
              </a:pathLst>
            </a:custGeom>
            <a:solidFill>
              <a:srgbClr val="D610D4"/>
            </a:solidFill>
          </p:spPr>
        </p:sp>
      </p:grpSp>
      <p:grpSp>
        <p:nvGrpSpPr>
          <p:cNvPr name="Group 8" id="8"/>
          <p:cNvGrpSpPr/>
          <p:nvPr/>
        </p:nvGrpSpPr>
        <p:grpSpPr>
          <a:xfrm rot="0">
            <a:off x="4157039" y="7504795"/>
            <a:ext cx="8438963" cy="2782205"/>
            <a:chOff x="0" y="0"/>
            <a:chExt cx="2854661" cy="941141"/>
          </a:xfrm>
        </p:grpSpPr>
        <p:sp>
          <p:nvSpPr>
            <p:cNvPr name="Freeform 9" id="9"/>
            <p:cNvSpPr/>
            <p:nvPr/>
          </p:nvSpPr>
          <p:spPr>
            <a:xfrm flipH="false" flipV="false" rot="0">
              <a:off x="0" y="0"/>
              <a:ext cx="2854661" cy="941141"/>
            </a:xfrm>
            <a:custGeom>
              <a:avLst/>
              <a:gdLst/>
              <a:ahLst/>
              <a:cxnLst/>
              <a:rect r="r" b="b" t="t" l="l"/>
              <a:pathLst>
                <a:path h="941141" w="2854661">
                  <a:moveTo>
                    <a:pt x="0" y="0"/>
                  </a:moveTo>
                  <a:lnTo>
                    <a:pt x="2854661" y="0"/>
                  </a:lnTo>
                  <a:lnTo>
                    <a:pt x="2854661" y="941141"/>
                  </a:lnTo>
                  <a:lnTo>
                    <a:pt x="0" y="941141"/>
                  </a:lnTo>
                  <a:close/>
                </a:path>
              </a:pathLst>
            </a:custGeom>
            <a:solidFill>
              <a:srgbClr val="F17318"/>
            </a:solidFill>
          </p:spPr>
        </p:sp>
      </p:grpSp>
      <p:sp>
        <p:nvSpPr>
          <p:cNvPr name="Freeform 10" id="10"/>
          <p:cNvSpPr/>
          <p:nvPr/>
        </p:nvSpPr>
        <p:spPr>
          <a:xfrm flipH="false" flipV="false" rot="5400000">
            <a:off x="-695551" y="8200346"/>
            <a:ext cx="2782205" cy="1391102"/>
          </a:xfrm>
          <a:custGeom>
            <a:avLst/>
            <a:gdLst/>
            <a:ahLst/>
            <a:cxnLst/>
            <a:rect r="r" b="b" t="t" l="l"/>
            <a:pathLst>
              <a:path h="1391102" w="2782205">
                <a:moveTo>
                  <a:pt x="0" y="0"/>
                </a:moveTo>
                <a:lnTo>
                  <a:pt x="2782205" y="0"/>
                </a:lnTo>
                <a:lnTo>
                  <a:pt x="2782205" y="1391103"/>
                </a:lnTo>
                <a:lnTo>
                  <a:pt x="0" y="139110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1" id="11"/>
          <p:cNvSpPr/>
          <p:nvPr/>
        </p:nvSpPr>
        <p:spPr>
          <a:xfrm flipH="false" flipV="false" rot="5400000">
            <a:off x="2079910" y="8200346"/>
            <a:ext cx="2782205" cy="1391102"/>
          </a:xfrm>
          <a:custGeom>
            <a:avLst/>
            <a:gdLst/>
            <a:ahLst/>
            <a:cxnLst/>
            <a:rect r="r" b="b" t="t" l="l"/>
            <a:pathLst>
              <a:path h="1391102" w="2782205">
                <a:moveTo>
                  <a:pt x="0" y="0"/>
                </a:moveTo>
                <a:lnTo>
                  <a:pt x="2782205" y="0"/>
                </a:lnTo>
                <a:lnTo>
                  <a:pt x="2782205" y="1391103"/>
                </a:lnTo>
                <a:lnTo>
                  <a:pt x="0" y="139110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2" id="12"/>
          <p:cNvGrpSpPr/>
          <p:nvPr/>
        </p:nvGrpSpPr>
        <p:grpSpPr>
          <a:xfrm rot="0">
            <a:off x="1391102" y="7504795"/>
            <a:ext cx="1384359" cy="2782205"/>
            <a:chOff x="0" y="0"/>
            <a:chExt cx="468289" cy="941141"/>
          </a:xfrm>
        </p:grpSpPr>
        <p:sp>
          <p:nvSpPr>
            <p:cNvPr name="Freeform 13" id="13"/>
            <p:cNvSpPr/>
            <p:nvPr/>
          </p:nvSpPr>
          <p:spPr>
            <a:xfrm flipH="false" flipV="false" rot="0">
              <a:off x="0" y="0"/>
              <a:ext cx="468289" cy="941141"/>
            </a:xfrm>
            <a:custGeom>
              <a:avLst/>
              <a:gdLst/>
              <a:ahLst/>
              <a:cxnLst/>
              <a:rect r="r" b="b" t="t" l="l"/>
              <a:pathLst>
                <a:path h="941141" w="468289">
                  <a:moveTo>
                    <a:pt x="0" y="0"/>
                  </a:moveTo>
                  <a:lnTo>
                    <a:pt x="468289" y="0"/>
                  </a:lnTo>
                  <a:lnTo>
                    <a:pt x="468289" y="941141"/>
                  </a:lnTo>
                  <a:lnTo>
                    <a:pt x="0" y="941141"/>
                  </a:lnTo>
                  <a:close/>
                </a:path>
              </a:pathLst>
            </a:custGeom>
            <a:solidFill>
              <a:srgbClr val="F17318"/>
            </a:solidFill>
          </p:spPr>
        </p:sp>
      </p:grpSp>
      <p:grpSp>
        <p:nvGrpSpPr>
          <p:cNvPr name="Group 14" id="14"/>
          <p:cNvGrpSpPr/>
          <p:nvPr/>
        </p:nvGrpSpPr>
        <p:grpSpPr>
          <a:xfrm rot="0">
            <a:off x="1976010" y="2093028"/>
            <a:ext cx="6218200" cy="1624502"/>
            <a:chOff x="0" y="0"/>
            <a:chExt cx="8290934" cy="2166003"/>
          </a:xfrm>
        </p:grpSpPr>
        <p:sp>
          <p:nvSpPr>
            <p:cNvPr name="TextBox 15" id="15"/>
            <p:cNvSpPr txBox="true"/>
            <p:nvPr/>
          </p:nvSpPr>
          <p:spPr>
            <a:xfrm rot="0">
              <a:off x="0" y="-38100"/>
              <a:ext cx="8290934" cy="1702167"/>
            </a:xfrm>
            <a:prstGeom prst="rect">
              <a:avLst/>
            </a:prstGeom>
          </p:spPr>
          <p:txBody>
            <a:bodyPr anchor="t" rtlCol="false" tIns="0" lIns="0" bIns="0" rIns="0">
              <a:spAutoFit/>
            </a:bodyPr>
            <a:lstStyle/>
            <a:p>
              <a:pPr algn="l" marL="0" indent="0" lvl="0">
                <a:lnSpc>
                  <a:spcPts val="5061"/>
                </a:lnSpc>
              </a:pPr>
              <a:r>
                <a:rPr lang="en-US" b="true" sz="4217">
                  <a:solidFill>
                    <a:srgbClr val="000000"/>
                  </a:solidFill>
                  <a:latin typeface="Poppins Medium"/>
                  <a:ea typeface="Poppins Medium"/>
                  <a:cs typeface="Poppins Medium"/>
                  <a:sym typeface="Poppins Medium"/>
                </a:rPr>
                <a:t>Votre participation est précieuse</a:t>
              </a:r>
            </a:p>
          </p:txBody>
        </p:sp>
        <p:sp>
          <p:nvSpPr>
            <p:cNvPr name="TextBox 16" id="16"/>
            <p:cNvSpPr txBox="true"/>
            <p:nvPr/>
          </p:nvSpPr>
          <p:spPr>
            <a:xfrm rot="0">
              <a:off x="0" y="1786405"/>
              <a:ext cx="8290934" cy="379598"/>
            </a:xfrm>
            <a:prstGeom prst="rect">
              <a:avLst/>
            </a:prstGeom>
          </p:spPr>
          <p:txBody>
            <a:bodyPr anchor="t" rtlCol="false" tIns="0" lIns="0" bIns="0" rIns="0">
              <a:spAutoFit/>
            </a:bodyPr>
            <a:lstStyle/>
            <a:p>
              <a:pPr algn="l" marL="0" indent="0" lvl="0">
                <a:lnSpc>
                  <a:spcPts val="2135"/>
                </a:lnSpc>
              </a:pPr>
              <a:r>
                <a:rPr lang="en-US" b="true" sz="1779" spc="44">
                  <a:solidFill>
                    <a:srgbClr val="000000"/>
                  </a:solidFill>
                  <a:latin typeface="Poppins Medium"/>
                  <a:ea typeface="Poppins Medium"/>
                  <a:cs typeface="Poppins Medium"/>
                  <a:sym typeface="Poppins Medium"/>
                </a:rPr>
                <a:t>POURQUOI VOTRE ENGAGEMENT COMPTE</a:t>
              </a:r>
            </a:p>
          </p:txBody>
        </p:sp>
      </p:grpSp>
      <p:grpSp>
        <p:nvGrpSpPr>
          <p:cNvPr name="Group 17" id="17"/>
          <p:cNvGrpSpPr/>
          <p:nvPr/>
        </p:nvGrpSpPr>
        <p:grpSpPr>
          <a:xfrm rot="0">
            <a:off x="9749369" y="2093028"/>
            <a:ext cx="6218200" cy="1624502"/>
            <a:chOff x="0" y="0"/>
            <a:chExt cx="8290934" cy="2166003"/>
          </a:xfrm>
        </p:grpSpPr>
        <p:sp>
          <p:nvSpPr>
            <p:cNvPr name="TextBox 18" id="18"/>
            <p:cNvSpPr txBox="true"/>
            <p:nvPr/>
          </p:nvSpPr>
          <p:spPr>
            <a:xfrm rot="0">
              <a:off x="0" y="-38100"/>
              <a:ext cx="8290934" cy="1702167"/>
            </a:xfrm>
            <a:prstGeom prst="rect">
              <a:avLst/>
            </a:prstGeom>
          </p:spPr>
          <p:txBody>
            <a:bodyPr anchor="t" rtlCol="false" tIns="0" lIns="0" bIns="0" rIns="0">
              <a:spAutoFit/>
            </a:bodyPr>
            <a:lstStyle/>
            <a:p>
              <a:pPr algn="l" marL="0" indent="0" lvl="0">
                <a:lnSpc>
                  <a:spcPts val="5061"/>
                </a:lnSpc>
              </a:pPr>
              <a:r>
                <a:rPr lang="en-US" b="true" sz="4217">
                  <a:solidFill>
                    <a:srgbClr val="000000"/>
                  </a:solidFill>
                  <a:latin typeface="Poppins Medium"/>
                  <a:ea typeface="Poppins Medium"/>
                  <a:cs typeface="Poppins Medium"/>
                  <a:sym typeface="Poppins Medium"/>
                </a:rPr>
                <a:t>Des solutions adaptées pour toutes</a:t>
              </a:r>
            </a:p>
          </p:txBody>
        </p:sp>
        <p:sp>
          <p:nvSpPr>
            <p:cNvPr name="TextBox 19" id="19"/>
            <p:cNvSpPr txBox="true"/>
            <p:nvPr/>
          </p:nvSpPr>
          <p:spPr>
            <a:xfrm rot="0">
              <a:off x="0" y="1786405"/>
              <a:ext cx="8290934" cy="379598"/>
            </a:xfrm>
            <a:prstGeom prst="rect">
              <a:avLst/>
            </a:prstGeom>
          </p:spPr>
          <p:txBody>
            <a:bodyPr anchor="t" rtlCol="false" tIns="0" lIns="0" bIns="0" rIns="0">
              <a:spAutoFit/>
            </a:bodyPr>
            <a:lstStyle/>
            <a:p>
              <a:pPr algn="l" marL="0" indent="0" lvl="0">
                <a:lnSpc>
                  <a:spcPts val="2135"/>
                </a:lnSpc>
              </a:pPr>
              <a:r>
                <a:rPr lang="en-US" b="true" sz="1779" spc="44">
                  <a:solidFill>
                    <a:srgbClr val="000000"/>
                  </a:solidFill>
                  <a:latin typeface="Poppins Medium"/>
                  <a:ea typeface="Poppins Medium"/>
                  <a:cs typeface="Poppins Medium"/>
                  <a:sym typeface="Poppins Medium"/>
                </a:rPr>
                <a:t>DES DONNÉES SCIENTIFIQUES AU SERVICE DES FEMMES</a:t>
              </a:r>
            </a:p>
          </p:txBody>
        </p:sp>
      </p:grpSp>
      <p:grpSp>
        <p:nvGrpSpPr>
          <p:cNvPr name="Group 20" id="20"/>
          <p:cNvGrpSpPr/>
          <p:nvPr/>
        </p:nvGrpSpPr>
        <p:grpSpPr>
          <a:xfrm rot="0">
            <a:off x="5753224" y="813810"/>
            <a:ext cx="9511178" cy="214890"/>
            <a:chOff x="0" y="0"/>
            <a:chExt cx="25294954" cy="571500"/>
          </a:xfrm>
        </p:grpSpPr>
        <p:sp>
          <p:nvSpPr>
            <p:cNvPr name="Freeform 21" id="21"/>
            <p:cNvSpPr/>
            <p:nvPr/>
          </p:nvSpPr>
          <p:spPr>
            <a:xfrm flipH="false" flipV="false" rot="0">
              <a:off x="0" y="255270"/>
              <a:ext cx="25294954" cy="69850"/>
            </a:xfrm>
            <a:custGeom>
              <a:avLst/>
              <a:gdLst/>
              <a:ahLst/>
              <a:cxnLst/>
              <a:rect r="r" b="b" t="t" l="l"/>
              <a:pathLst>
                <a:path h="69850" w="25294954">
                  <a:moveTo>
                    <a:pt x="25004123" y="0"/>
                  </a:moveTo>
                  <a:lnTo>
                    <a:pt x="0" y="0"/>
                  </a:lnTo>
                  <a:lnTo>
                    <a:pt x="0" y="69850"/>
                  </a:lnTo>
                  <a:lnTo>
                    <a:pt x="25294954" y="69850"/>
                  </a:lnTo>
                  <a:lnTo>
                    <a:pt x="25294954" y="0"/>
                  </a:lnTo>
                  <a:close/>
                </a:path>
              </a:pathLst>
            </a:custGeom>
            <a:solidFill>
              <a:srgbClr val="000000"/>
            </a:solidFill>
          </p:spPr>
        </p:sp>
      </p:grpSp>
      <p:sp>
        <p:nvSpPr>
          <p:cNvPr name="TextBox 22" id="22"/>
          <p:cNvSpPr txBox="true"/>
          <p:nvPr/>
        </p:nvSpPr>
        <p:spPr>
          <a:xfrm rot="0">
            <a:off x="1028700" y="794760"/>
            <a:ext cx="4724524" cy="206257"/>
          </a:xfrm>
          <a:prstGeom prst="rect">
            <a:avLst/>
          </a:prstGeom>
        </p:spPr>
        <p:txBody>
          <a:bodyPr anchor="t" rtlCol="false" tIns="0" lIns="0" bIns="0" rIns="0">
            <a:spAutoFit/>
          </a:bodyPr>
          <a:lstStyle/>
          <a:p>
            <a:pPr algn="l" marL="0" indent="0" lvl="0">
              <a:lnSpc>
                <a:spcPts val="1617"/>
              </a:lnSpc>
            </a:pPr>
            <a:r>
              <a:rPr lang="en-US" b="true" sz="1347" spc="94">
                <a:solidFill>
                  <a:srgbClr val="000000"/>
                </a:solidFill>
                <a:latin typeface="Poppins Medium"/>
                <a:ea typeface="Poppins Medium"/>
                <a:cs typeface="Poppins Medium"/>
                <a:sym typeface="Poppins Medium"/>
              </a:rPr>
              <a:t>ÉTUDE ENDODOUTE — RECHERCHE BIOMÉDICALE</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5F5EF"/>
        </a:solidFill>
      </p:bgPr>
    </p:bg>
    <p:spTree>
      <p:nvGrpSpPr>
        <p:cNvPr id="1" name=""/>
        <p:cNvGrpSpPr/>
        <p:nvPr/>
      </p:nvGrpSpPr>
      <p:grpSpPr>
        <a:xfrm>
          <a:off x="0" y="0"/>
          <a:ext cx="0" cy="0"/>
          <a:chOff x="0" y="0"/>
          <a:chExt cx="0" cy="0"/>
        </a:xfrm>
      </p:grpSpPr>
      <p:sp>
        <p:nvSpPr>
          <p:cNvPr name="AutoShape 2" id="2"/>
          <p:cNvSpPr/>
          <p:nvPr/>
        </p:nvSpPr>
        <p:spPr>
          <a:xfrm rot="0">
            <a:off x="0" y="0"/>
            <a:ext cx="8453749" cy="10287000"/>
          </a:xfrm>
          <a:prstGeom prst="rect">
            <a:avLst/>
          </a:prstGeom>
          <a:solidFill>
            <a:srgbClr val="9DC6EC"/>
          </a:solidFill>
        </p:spPr>
      </p:sp>
      <p:sp>
        <p:nvSpPr>
          <p:cNvPr name="Freeform 3" id="3"/>
          <p:cNvSpPr/>
          <p:nvPr/>
        </p:nvSpPr>
        <p:spPr>
          <a:xfrm flipH="false" flipV="false" rot="0">
            <a:off x="1351895" y="-988429"/>
            <a:ext cx="5980928" cy="7831867"/>
          </a:xfrm>
          <a:custGeom>
            <a:avLst/>
            <a:gdLst/>
            <a:ahLst/>
            <a:cxnLst/>
            <a:rect r="r" b="b" t="t" l="l"/>
            <a:pathLst>
              <a:path h="7831867" w="5980928">
                <a:moveTo>
                  <a:pt x="0" y="0"/>
                </a:moveTo>
                <a:lnTo>
                  <a:pt x="5980928" y="0"/>
                </a:lnTo>
                <a:lnTo>
                  <a:pt x="5980928" y="7831867"/>
                </a:lnTo>
                <a:lnTo>
                  <a:pt x="0" y="7831867"/>
                </a:lnTo>
                <a:lnTo>
                  <a:pt x="0" y="0"/>
                </a:lnTo>
                <a:close/>
              </a:path>
            </a:pathLst>
          </a:custGeom>
          <a:blipFill>
            <a:blip r:embed="rId2"/>
            <a:stretch>
              <a:fillRect l="0" t="0" r="0" b="0"/>
            </a:stretch>
          </a:blipFill>
        </p:spPr>
      </p:sp>
      <p:grpSp>
        <p:nvGrpSpPr>
          <p:cNvPr name="Group 4" id="4"/>
          <p:cNvGrpSpPr/>
          <p:nvPr/>
        </p:nvGrpSpPr>
        <p:grpSpPr>
          <a:xfrm rot="0">
            <a:off x="1387532" y="4608315"/>
            <a:ext cx="5678685" cy="5678685"/>
            <a:chOff x="0" y="0"/>
            <a:chExt cx="6350000" cy="6350000"/>
          </a:xfrm>
        </p:grpSpPr>
        <p:sp>
          <p:nvSpPr>
            <p:cNvPr name="Freeform 5" id="5"/>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D7144"/>
            </a:solidFill>
          </p:spPr>
        </p:sp>
      </p:grpSp>
      <p:grpSp>
        <p:nvGrpSpPr>
          <p:cNvPr name="Group 6" id="6"/>
          <p:cNvGrpSpPr/>
          <p:nvPr/>
        </p:nvGrpSpPr>
        <p:grpSpPr>
          <a:xfrm rot="0">
            <a:off x="9466492" y="9258300"/>
            <a:ext cx="2926301" cy="214890"/>
            <a:chOff x="0" y="0"/>
            <a:chExt cx="7782490" cy="571500"/>
          </a:xfrm>
        </p:grpSpPr>
        <p:sp>
          <p:nvSpPr>
            <p:cNvPr name="Freeform 7" id="7"/>
            <p:cNvSpPr/>
            <p:nvPr/>
          </p:nvSpPr>
          <p:spPr>
            <a:xfrm flipH="false" flipV="false" rot="0">
              <a:off x="0" y="255270"/>
              <a:ext cx="7782490" cy="69850"/>
            </a:xfrm>
            <a:custGeom>
              <a:avLst/>
              <a:gdLst/>
              <a:ahLst/>
              <a:cxnLst/>
              <a:rect r="r" b="b" t="t" l="l"/>
              <a:pathLst>
                <a:path h="69850" w="7782490">
                  <a:moveTo>
                    <a:pt x="7491661" y="0"/>
                  </a:moveTo>
                  <a:lnTo>
                    <a:pt x="0" y="0"/>
                  </a:lnTo>
                  <a:lnTo>
                    <a:pt x="0" y="69850"/>
                  </a:lnTo>
                  <a:lnTo>
                    <a:pt x="7782490" y="69850"/>
                  </a:lnTo>
                  <a:lnTo>
                    <a:pt x="7782490" y="0"/>
                  </a:lnTo>
                  <a:close/>
                </a:path>
              </a:pathLst>
            </a:custGeom>
            <a:solidFill>
              <a:srgbClr val="000000"/>
            </a:solidFill>
          </p:spPr>
        </p:sp>
      </p:grpSp>
      <p:grpSp>
        <p:nvGrpSpPr>
          <p:cNvPr name="Group 8" id="8"/>
          <p:cNvGrpSpPr/>
          <p:nvPr/>
        </p:nvGrpSpPr>
        <p:grpSpPr>
          <a:xfrm rot="0">
            <a:off x="10791199" y="1753363"/>
            <a:ext cx="5499309" cy="5946634"/>
            <a:chOff x="0" y="0"/>
            <a:chExt cx="7332412" cy="7928845"/>
          </a:xfrm>
        </p:grpSpPr>
        <p:sp>
          <p:nvSpPr>
            <p:cNvPr name="TextBox 9" id="9"/>
            <p:cNvSpPr txBox="true"/>
            <p:nvPr/>
          </p:nvSpPr>
          <p:spPr>
            <a:xfrm rot="0">
              <a:off x="0" y="-57150"/>
              <a:ext cx="7332412" cy="1332934"/>
            </a:xfrm>
            <a:prstGeom prst="rect">
              <a:avLst/>
            </a:prstGeom>
          </p:spPr>
          <p:txBody>
            <a:bodyPr anchor="t" rtlCol="false" tIns="0" lIns="0" bIns="0" rIns="0">
              <a:spAutoFit/>
            </a:bodyPr>
            <a:lstStyle/>
            <a:p>
              <a:pPr algn="l" marL="0" indent="0" lvl="0">
                <a:lnSpc>
                  <a:spcPts val="7680"/>
                </a:lnSpc>
                <a:spcBef>
                  <a:spcPct val="0"/>
                </a:spcBef>
              </a:pPr>
              <a:r>
                <a:rPr lang="en-US" b="true" sz="6400" u="none">
                  <a:solidFill>
                    <a:srgbClr val="000000"/>
                  </a:solidFill>
                  <a:latin typeface="Poppins Medium"/>
                  <a:ea typeface="Poppins Medium"/>
                  <a:cs typeface="Poppins Medium"/>
                  <a:sym typeface="Poppins Medium"/>
                </a:rPr>
                <a:t>Merci</a:t>
              </a:r>
            </a:p>
          </p:txBody>
        </p:sp>
        <p:sp>
          <p:nvSpPr>
            <p:cNvPr name="TextBox 10" id="10"/>
            <p:cNvSpPr txBox="true"/>
            <p:nvPr/>
          </p:nvSpPr>
          <p:spPr>
            <a:xfrm rot="0">
              <a:off x="0" y="1400885"/>
              <a:ext cx="7332412" cy="6527960"/>
            </a:xfrm>
            <a:prstGeom prst="rect">
              <a:avLst/>
            </a:prstGeom>
          </p:spPr>
          <p:txBody>
            <a:bodyPr anchor="t" rtlCol="false" tIns="0" lIns="0" bIns="0" rIns="0">
              <a:spAutoFit/>
            </a:bodyPr>
            <a:lstStyle/>
            <a:p>
              <a:pPr algn="l" marL="0" indent="0" lvl="0">
                <a:lnSpc>
                  <a:spcPts val="4320"/>
                </a:lnSpc>
              </a:pPr>
              <a:r>
                <a:rPr lang="en-US" sz="3600" spc="90">
                  <a:solidFill>
                    <a:srgbClr val="000000"/>
                  </a:solidFill>
                  <a:latin typeface="Poppins Light"/>
                  <a:ea typeface="Poppins Light"/>
                  <a:cs typeface="Poppins Light"/>
                  <a:sym typeface="Poppins Light"/>
                </a:rPr>
                <a:t>— DR MAGALIE BENOIT, INVESTIGATRICE PRINCIPALE</a:t>
              </a:r>
            </a:p>
            <a:p>
              <a:pPr algn="l" marL="0" indent="0" lvl="0">
                <a:lnSpc>
                  <a:spcPts val="4320"/>
                </a:lnSpc>
              </a:pPr>
              <a:r>
                <a:rPr lang="en-US" sz="3600" spc="90">
                  <a:solidFill>
                    <a:srgbClr val="000000"/>
                  </a:solidFill>
                  <a:latin typeface="Poppins Light"/>
                  <a:ea typeface="Poppins Light"/>
                  <a:cs typeface="Poppins Light"/>
                  <a:sym typeface="Poppins Light"/>
                </a:rPr>
                <a:t>— GLADYS HATCHI, COORDINATRICE DE RECHERCHE</a:t>
              </a:r>
            </a:p>
            <a:p>
              <a:pPr algn="l" marL="0" indent="0" lvl="0">
                <a:lnSpc>
                  <a:spcPts val="4320"/>
                </a:lnSpc>
              </a:pPr>
              <a:r>
                <a:rPr lang="en-US" sz="3600" spc="90">
                  <a:solidFill>
                    <a:srgbClr val="000000"/>
                  </a:solidFill>
                  <a:latin typeface="Poppins Light"/>
                  <a:ea typeface="Poppins Light"/>
                  <a:cs typeface="Poppins Light"/>
                  <a:sym typeface="Poppins Light"/>
                </a:rPr>
                <a:t>— CHRISTELLE DAMIEN, TECHNICIENNE DE RECHERCHE</a:t>
              </a:r>
            </a:p>
          </p:txBody>
        </p:sp>
      </p:grpSp>
      <p:sp>
        <p:nvSpPr>
          <p:cNvPr name="TextBox 11" id="11"/>
          <p:cNvSpPr txBox="true"/>
          <p:nvPr/>
        </p:nvSpPr>
        <p:spPr>
          <a:xfrm rot="0">
            <a:off x="13018287" y="801642"/>
            <a:ext cx="4241013" cy="227058"/>
          </a:xfrm>
          <a:prstGeom prst="rect">
            <a:avLst/>
          </a:prstGeom>
        </p:spPr>
        <p:txBody>
          <a:bodyPr anchor="t" rtlCol="false" tIns="0" lIns="0" bIns="0" rIns="0">
            <a:spAutoFit/>
          </a:bodyPr>
          <a:lstStyle/>
          <a:p>
            <a:pPr algn="r" marL="0" indent="0" lvl="0">
              <a:lnSpc>
                <a:spcPts val="1680"/>
              </a:lnSpc>
            </a:pPr>
            <a:r>
              <a:rPr lang="en-US" b="true" sz="1400" spc="98">
                <a:solidFill>
                  <a:srgbClr val="000000"/>
                </a:solidFill>
                <a:latin typeface="Poppins Medium"/>
                <a:ea typeface="Poppins Medium"/>
                <a:cs typeface="Poppins Medium"/>
                <a:sym typeface="Poppins Medium"/>
              </a:rPr>
              <a:t>ÉTUDE ENDODOUTE</a:t>
            </a:r>
          </a:p>
        </p:txBody>
      </p:sp>
      <p:sp>
        <p:nvSpPr>
          <p:cNvPr name="TextBox 12" id="12"/>
          <p:cNvSpPr txBox="true"/>
          <p:nvPr/>
        </p:nvSpPr>
        <p:spPr>
          <a:xfrm rot="0">
            <a:off x="12534776" y="9031242"/>
            <a:ext cx="4724524" cy="435067"/>
          </a:xfrm>
          <a:prstGeom prst="rect">
            <a:avLst/>
          </a:prstGeom>
        </p:spPr>
        <p:txBody>
          <a:bodyPr anchor="t" rtlCol="false" tIns="0" lIns="0" bIns="0" rIns="0">
            <a:spAutoFit/>
          </a:bodyPr>
          <a:lstStyle/>
          <a:p>
            <a:pPr algn="r" marL="0" indent="0" lvl="0">
              <a:lnSpc>
                <a:spcPts val="1680"/>
              </a:lnSpc>
            </a:pPr>
            <a:r>
              <a:rPr lang="en-US" b="true" sz="1400" spc="98">
                <a:solidFill>
                  <a:srgbClr val="000000"/>
                </a:solidFill>
                <a:latin typeface="Poppins Medium"/>
                <a:ea typeface="Poppins Medium"/>
                <a:cs typeface="Poppins Medium"/>
                <a:sym typeface="Poppins Medium"/>
              </a:rPr>
              <a:t>MERCI POUR VOTRE CONFIANCE ET VOTRE PRÉCIEUSE CONTRIBUTION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DAHL9npGaqQ</dc:identifier>
  <dcterms:modified xsi:type="dcterms:W3CDTF">2011-08-01T06:04:30Z</dcterms:modified>
  <cp:revision>1</cp:revision>
  <dc:title>Présentation étude EndoDoute (recrutement)</dc:title>
</cp:coreProperties>
</file>